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754" r:id="rId2"/>
    <p:sldMasterId id="2147483795" r:id="rId3"/>
    <p:sldMasterId id="2147483807" r:id="rId4"/>
  </p:sldMasterIdLst>
  <p:notesMasterIdLst>
    <p:notesMasterId r:id="rId43"/>
  </p:notesMasterIdLst>
  <p:sldIdLst>
    <p:sldId id="314" r:id="rId5"/>
    <p:sldId id="315" r:id="rId6"/>
    <p:sldId id="306" r:id="rId7"/>
    <p:sldId id="307" r:id="rId8"/>
    <p:sldId id="308" r:id="rId9"/>
    <p:sldId id="309" r:id="rId10"/>
    <p:sldId id="310" r:id="rId11"/>
    <p:sldId id="311" r:id="rId12"/>
    <p:sldId id="312" r:id="rId13"/>
    <p:sldId id="313" r:id="rId14"/>
    <p:sldId id="257" r:id="rId15"/>
    <p:sldId id="258" r:id="rId16"/>
    <p:sldId id="259" r:id="rId17"/>
    <p:sldId id="260" r:id="rId18"/>
    <p:sldId id="261" r:id="rId19"/>
    <p:sldId id="262" r:id="rId20"/>
    <p:sldId id="263"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1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3945" autoAdjust="0"/>
  </p:normalViewPr>
  <p:slideViewPr>
    <p:cSldViewPr snapToGrid="0">
      <p:cViewPr varScale="1">
        <p:scale>
          <a:sx n="62" d="100"/>
          <a:sy n="62" d="100"/>
        </p:scale>
        <p:origin x="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98FA5-A31A-462E-9CC0-35C00BB7FDF2}" type="datetimeFigureOut">
              <a:rPr lang="en-US" smtClean="0"/>
              <a:t>3/29/2017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3E435-EAAB-493E-822C-95AEFC5E1487}" type="slidenum">
              <a:rPr lang="en-US" smtClean="0"/>
              <a:t>‹#›</a:t>
            </a:fld>
            <a:endParaRPr lang="en-US"/>
          </a:p>
        </p:txBody>
      </p:sp>
    </p:spTree>
    <p:extLst>
      <p:ext uri="{BB962C8B-B14F-4D97-AF65-F5344CB8AC3E}">
        <p14:creationId xmlns:p14="http://schemas.microsoft.com/office/powerpoint/2010/main" val="145076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3E435-EAAB-493E-822C-95AEFC5E1487}" type="slidenum">
              <a:rPr lang="en-US" smtClean="0"/>
              <a:t>2</a:t>
            </a:fld>
            <a:endParaRPr lang="en-US"/>
          </a:p>
        </p:txBody>
      </p:sp>
    </p:spTree>
    <p:extLst>
      <p:ext uri="{BB962C8B-B14F-4D97-AF65-F5344CB8AC3E}">
        <p14:creationId xmlns:p14="http://schemas.microsoft.com/office/powerpoint/2010/main" val="282796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6125" indent="-285750" defTabSz="928688" eaLnBrk="0" hangingPunct="0">
              <a:spcBef>
                <a:spcPct val="30000"/>
              </a:spcBef>
              <a:defRPr sz="1200">
                <a:solidFill>
                  <a:schemeClr val="tx1"/>
                </a:solidFill>
                <a:latin typeface="Arial" panose="020B0604020202020204" pitchFamily="34" charset="0"/>
              </a:defRPr>
            </a:lvl2pPr>
            <a:lvl3pPr marL="1149350" indent="-228600" defTabSz="928688" eaLnBrk="0" hangingPunct="0">
              <a:spcBef>
                <a:spcPct val="30000"/>
              </a:spcBef>
              <a:defRPr sz="1200">
                <a:solidFill>
                  <a:schemeClr val="tx1"/>
                </a:solidFill>
                <a:latin typeface="Arial" panose="020B0604020202020204" pitchFamily="34" charset="0"/>
              </a:defRPr>
            </a:lvl3pPr>
            <a:lvl4pPr marL="1609725" indent="-228600" defTabSz="928688" eaLnBrk="0" hangingPunct="0">
              <a:spcBef>
                <a:spcPct val="30000"/>
              </a:spcBef>
              <a:defRPr sz="1200">
                <a:solidFill>
                  <a:schemeClr val="tx1"/>
                </a:solidFill>
                <a:latin typeface="Arial" panose="020B0604020202020204" pitchFamily="34" charset="0"/>
              </a:defRPr>
            </a:lvl4pPr>
            <a:lvl5pPr marL="2071688" indent="-228600" defTabSz="928688" eaLnBrk="0" hangingPunct="0">
              <a:spcBef>
                <a:spcPct val="30000"/>
              </a:spcBef>
              <a:defRPr sz="1200">
                <a:solidFill>
                  <a:schemeClr val="tx1"/>
                </a:solidFill>
                <a:latin typeface="Arial" panose="020B0604020202020204" pitchFamily="34" charset="0"/>
              </a:defRPr>
            </a:lvl5pPr>
            <a:lvl6pPr marL="2528888"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86088"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43288"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900488"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2C1106-9E20-4685-8EB4-EC8997BD62D2}" type="slidenum">
              <a:rPr lang="en-US" altLang="en-US" sz="1100">
                <a:ea typeface="ヒラギノ角ゴ Pro W3"/>
                <a:cs typeface="ヒラギノ角ゴ Pro W3"/>
              </a:rPr>
              <a:pPr>
                <a:spcBef>
                  <a:spcPct val="0"/>
                </a:spcBef>
              </a:pPr>
              <a:t>8</a:t>
            </a:fld>
            <a:endParaRPr lang="en-US" altLang="en-US" sz="1100">
              <a:ea typeface="ヒラギノ角ゴ Pro W3"/>
              <a:cs typeface="ヒラギノ角ゴ Pro W3"/>
            </a:endParaRPr>
          </a:p>
        </p:txBody>
      </p:sp>
      <p:sp>
        <p:nvSpPr>
          <p:cNvPr id="12291" name="Rectangle 2"/>
          <p:cNvSpPr>
            <a:spLocks noGrp="1" noChangeArrowheads="1"/>
          </p:cNvSpPr>
          <p:nvPr>
            <p:ph type="body" idx="1"/>
          </p:nvPr>
        </p:nvSpPr>
        <p:spPr>
          <a:xfrm>
            <a:off x="933450" y="4410075"/>
            <a:ext cx="51308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6" tIns="45196" rIns="92006" bIns="45196"/>
          <a:lstStyle/>
          <a:p>
            <a:pPr eaLnBrk="1" hangingPunct="1"/>
            <a:endParaRPr lang="en-US" altLang="en-US" smtClean="0">
              <a:latin typeface="Arial" panose="020B0604020202020204" pitchFamily="34" charset="0"/>
              <a:ea typeface="ヒラギノ角ゴ Pro W3"/>
              <a:cs typeface="ヒラギノ角ゴ Pro W3"/>
            </a:endParaRPr>
          </a:p>
          <a:p>
            <a:pPr eaLnBrk="1" hangingPunct="1"/>
            <a:r>
              <a:rPr lang="en-US" altLang="en-US" smtClean="0">
                <a:latin typeface="Arial" panose="020B0604020202020204" pitchFamily="34" charset="0"/>
                <a:ea typeface="ヒラギノ角ゴ Pro W3"/>
                <a:cs typeface="ヒラギノ角ゴ Pro W3"/>
              </a:rPr>
              <a:t>I will be telling you about AccessComputing, the alliance for access to computing careers.</a:t>
            </a:r>
          </a:p>
          <a:p>
            <a:pPr eaLnBrk="1" hangingPunct="1"/>
            <a:endParaRPr lang="en-US" altLang="en-US" smtClean="0">
              <a:latin typeface="Arial" panose="020B0604020202020204" pitchFamily="34" charset="0"/>
              <a:ea typeface="ヒラギノ角ゴ Pro W3"/>
              <a:cs typeface="ヒラギノ角ゴ Pro W3"/>
            </a:endParaRPr>
          </a:p>
          <a:p>
            <a:pPr eaLnBrk="1" hangingPunct="1"/>
            <a:r>
              <a:rPr lang="en-US" altLang="en-US" smtClean="0">
                <a:latin typeface="Arial" panose="020B0604020202020204" pitchFamily="34" charset="0"/>
                <a:ea typeface="ヒラギノ角ゴ Pro W3"/>
                <a:cs typeface="ヒラギノ角ゴ Pro W3"/>
              </a:rPr>
              <a:t>Before I start I want to let you know that I have found it challenging to make an accessible talk in the flash format described in the NCWIT speaker tips.   Since some people in the room may be deaf or blind, I’ll try to make the talk more accessible to them.</a:t>
            </a:r>
          </a:p>
          <a:p>
            <a:pPr eaLnBrk="1" hangingPunct="1"/>
            <a:r>
              <a:rPr lang="en-US" altLang="en-US" smtClean="0">
                <a:latin typeface="Arial" panose="020B0604020202020204" pitchFamily="34" charset="0"/>
                <a:ea typeface="ヒラギノ角ゴ Pro W3"/>
                <a:cs typeface="ヒラギノ角ゴ Pro W3"/>
              </a:rPr>
              <a:t>For those who are deaf, when new information comes on a slide, I will pause to let them read the slide before looking at the interpreter or real-time captioning.</a:t>
            </a:r>
          </a:p>
          <a:p>
            <a:pPr eaLnBrk="1" hangingPunct="1"/>
            <a:r>
              <a:rPr lang="en-US" altLang="en-US" smtClean="0">
                <a:latin typeface="Arial" panose="020B0604020202020204" pitchFamily="34" charset="0"/>
                <a:ea typeface="ヒラギノ角ゴ Pro W3"/>
                <a:cs typeface="ヒラギノ角ゴ Pro W3"/>
              </a:rPr>
              <a:t>For those who are blind I will describe as many of the pictures as I can.  </a:t>
            </a:r>
          </a:p>
          <a:p>
            <a:pPr eaLnBrk="1" hangingPunct="1"/>
            <a:r>
              <a:rPr lang="en-US" altLang="en-US" smtClean="0">
                <a:latin typeface="Arial" panose="020B0604020202020204" pitchFamily="34" charset="0"/>
                <a:ea typeface="ヒラギノ角ゴ Pro W3"/>
                <a:cs typeface="ヒラギノ角ゴ Pro W3"/>
              </a:rPr>
              <a:t>Let’s give it a try.</a:t>
            </a:r>
          </a:p>
        </p:txBody>
      </p:sp>
      <p:sp>
        <p:nvSpPr>
          <p:cNvPr id="12292" name="Rectangle 3"/>
          <p:cNvSpPr>
            <a:spLocks noGrp="1" noRot="1" noChangeAspect="1" noChangeArrowheads="1" noTextEdit="1"/>
          </p:cNvSpPr>
          <p:nvPr>
            <p:ph type="sldImg"/>
          </p:nvPr>
        </p:nvSpPr>
        <p:spPr>
          <a:xfrm>
            <a:off x="1187450" y="703263"/>
            <a:ext cx="4622800" cy="3467100"/>
          </a:xfrm>
          <a:ln w="12700" cap="flat">
            <a:solidFill>
              <a:schemeClr val="tx1"/>
            </a:solidFill>
          </a:ln>
        </p:spPr>
      </p:sp>
    </p:spTree>
    <p:extLst>
      <p:ext uri="{BB962C8B-B14F-4D97-AF65-F5344CB8AC3E}">
        <p14:creationId xmlns:p14="http://schemas.microsoft.com/office/powerpoint/2010/main" val="295995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What is the Goal of </a:t>
            </a:r>
            <a:r>
              <a:rPr lang="en-US" dirty="0" err="1" smtClean="0"/>
              <a:t>AccessComputing</a:t>
            </a:r>
            <a:r>
              <a:rPr lang="en-US" dirty="0" smtClean="0"/>
              <a:t>.</a:t>
            </a:r>
          </a:p>
          <a:p>
            <a:pPr>
              <a:defRPr/>
            </a:pPr>
            <a:endParaRPr lang="en-US" dirty="0"/>
          </a:p>
          <a:p>
            <a:pPr>
              <a:defRPr/>
            </a:pPr>
            <a:r>
              <a:rPr lang="en-US" dirty="0" smtClean="0"/>
              <a:t>Simply put it is to increase the participation and success of students with disabilities in computing field.</a:t>
            </a:r>
          </a:p>
          <a:p>
            <a:pPr>
              <a:defRPr/>
            </a:pPr>
            <a:r>
              <a:rPr lang="en-US" dirty="0" smtClean="0"/>
              <a:t>In the three pictures we show:</a:t>
            </a:r>
          </a:p>
          <a:p>
            <a:pPr>
              <a:defRPr/>
            </a:pPr>
            <a:endParaRPr lang="en-US" dirty="0"/>
          </a:p>
          <a:p>
            <a:pPr marL="219971" indent="-219971">
              <a:buFontTx/>
              <a:buAutoNum type="arabicPeriod"/>
              <a:defRPr/>
            </a:pPr>
            <a:r>
              <a:rPr lang="en-US" dirty="0" smtClean="0"/>
              <a:t>Two blind computer scientists accessing a computer with a screen reader that allow they to read and navigate a computer screen.</a:t>
            </a:r>
          </a:p>
          <a:p>
            <a:pPr marL="219971" indent="-219971">
              <a:buFontTx/>
              <a:buAutoNum type="arabicPeriod"/>
              <a:defRPr/>
            </a:pPr>
            <a:r>
              <a:rPr lang="en-US" dirty="0" smtClean="0"/>
              <a:t>A deaf student learning to program in Scratch.</a:t>
            </a:r>
          </a:p>
          <a:p>
            <a:pPr marL="219971" indent="-219971">
              <a:buFontTx/>
              <a:buAutoNum type="arabicPeriod"/>
              <a:defRPr/>
            </a:pPr>
            <a:r>
              <a:rPr lang="en-US" dirty="0" smtClean="0"/>
              <a:t>A student with a mobility disability using an enlarged keyboard to access a computer.</a:t>
            </a:r>
            <a:endParaRPr lang="en-US" dirty="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anose="020B0604020202020204" pitchFamily="34" charset="0"/>
              </a:defRPr>
            </a:lvl1pPr>
            <a:lvl2pPr marL="746125" indent="-285750" defTabSz="928688" eaLnBrk="0" hangingPunct="0">
              <a:spcBef>
                <a:spcPct val="30000"/>
              </a:spcBef>
              <a:defRPr sz="1200">
                <a:solidFill>
                  <a:schemeClr val="tx1"/>
                </a:solidFill>
                <a:latin typeface="Arial" panose="020B0604020202020204" pitchFamily="34" charset="0"/>
              </a:defRPr>
            </a:lvl2pPr>
            <a:lvl3pPr marL="1149350" indent="-228600" defTabSz="928688" eaLnBrk="0" hangingPunct="0">
              <a:spcBef>
                <a:spcPct val="30000"/>
              </a:spcBef>
              <a:defRPr sz="1200">
                <a:solidFill>
                  <a:schemeClr val="tx1"/>
                </a:solidFill>
                <a:latin typeface="Arial" panose="020B0604020202020204" pitchFamily="34" charset="0"/>
              </a:defRPr>
            </a:lvl3pPr>
            <a:lvl4pPr marL="1609725" indent="-228600" defTabSz="928688" eaLnBrk="0" hangingPunct="0">
              <a:spcBef>
                <a:spcPct val="30000"/>
              </a:spcBef>
              <a:defRPr sz="1200">
                <a:solidFill>
                  <a:schemeClr val="tx1"/>
                </a:solidFill>
                <a:latin typeface="Arial" panose="020B0604020202020204" pitchFamily="34" charset="0"/>
              </a:defRPr>
            </a:lvl4pPr>
            <a:lvl5pPr marL="2071688" indent="-228600" defTabSz="928688" eaLnBrk="0" hangingPunct="0">
              <a:spcBef>
                <a:spcPct val="30000"/>
              </a:spcBef>
              <a:defRPr sz="1200">
                <a:solidFill>
                  <a:schemeClr val="tx1"/>
                </a:solidFill>
                <a:latin typeface="Arial" panose="020B0604020202020204" pitchFamily="34" charset="0"/>
              </a:defRPr>
            </a:lvl5pPr>
            <a:lvl6pPr marL="2528888" indent="-228600" defTabSz="928688" eaLnBrk="0" fontAlgn="base" hangingPunct="0">
              <a:spcBef>
                <a:spcPct val="30000"/>
              </a:spcBef>
              <a:spcAft>
                <a:spcPct val="0"/>
              </a:spcAft>
              <a:defRPr sz="1200">
                <a:solidFill>
                  <a:schemeClr val="tx1"/>
                </a:solidFill>
                <a:latin typeface="Arial" panose="020B0604020202020204" pitchFamily="34" charset="0"/>
              </a:defRPr>
            </a:lvl6pPr>
            <a:lvl7pPr marL="2986088" indent="-228600" defTabSz="928688" eaLnBrk="0" fontAlgn="base" hangingPunct="0">
              <a:spcBef>
                <a:spcPct val="30000"/>
              </a:spcBef>
              <a:spcAft>
                <a:spcPct val="0"/>
              </a:spcAft>
              <a:defRPr sz="1200">
                <a:solidFill>
                  <a:schemeClr val="tx1"/>
                </a:solidFill>
                <a:latin typeface="Arial" panose="020B0604020202020204" pitchFamily="34" charset="0"/>
              </a:defRPr>
            </a:lvl7pPr>
            <a:lvl8pPr marL="3443288" indent="-228600" defTabSz="928688" eaLnBrk="0" fontAlgn="base" hangingPunct="0">
              <a:spcBef>
                <a:spcPct val="30000"/>
              </a:spcBef>
              <a:spcAft>
                <a:spcPct val="0"/>
              </a:spcAft>
              <a:defRPr sz="1200">
                <a:solidFill>
                  <a:schemeClr val="tx1"/>
                </a:solidFill>
                <a:latin typeface="Arial" panose="020B0604020202020204" pitchFamily="34" charset="0"/>
              </a:defRPr>
            </a:lvl8pPr>
            <a:lvl9pPr marL="3900488" indent="-228600"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3B025A-DEB0-4781-B339-D628FD0B0D2B}" type="slidenum">
              <a:rPr lang="en-US" altLang="en-US" sz="1100">
                <a:ea typeface="ヒラギノ角ゴ Pro W3"/>
                <a:cs typeface="ヒラギノ角ゴ Pro W3"/>
              </a:rPr>
              <a:pPr>
                <a:spcBef>
                  <a:spcPct val="0"/>
                </a:spcBef>
              </a:pPr>
              <a:t>9</a:t>
            </a:fld>
            <a:endParaRPr lang="en-US" altLang="en-US" sz="1100">
              <a:ea typeface="ヒラギノ角ゴ Pro W3"/>
              <a:cs typeface="ヒラギノ角ゴ Pro W3"/>
            </a:endParaRPr>
          </a:p>
        </p:txBody>
      </p:sp>
    </p:spTree>
    <p:extLst>
      <p:ext uri="{BB962C8B-B14F-4D97-AF65-F5344CB8AC3E}">
        <p14:creationId xmlns:p14="http://schemas.microsoft.com/office/powerpoint/2010/main" val="84144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ヒラギノ角ゴ Pro W3"/>
                <a:cs typeface="ヒラギノ角ゴ Pro W3"/>
              </a:rPr>
              <a:t>We have two basic strategies to achieve our goals.</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First, direct interventions, like the one shown in the picture of me with 15 blind children learning computer science concepts via accessible Computer Science Unplugged activities.</a:t>
            </a:r>
          </a:p>
          <a:p>
            <a:endParaRPr lang="en-US" altLang="en-US" smtClean="0">
              <a:latin typeface="Arial" panose="020B0604020202020204" pitchFamily="34" charset="0"/>
              <a:ea typeface="ヒラギノ角ゴ Pro W3"/>
              <a:cs typeface="ヒラギノ角ゴ Pro W3"/>
            </a:endParaRPr>
          </a:p>
          <a:p>
            <a:r>
              <a:rPr lang="en-US" altLang="en-US" smtClean="0">
                <a:latin typeface="Arial" panose="020B0604020202020204" pitchFamily="34" charset="0"/>
                <a:ea typeface="ヒラギノ角ゴ Pro W3"/>
                <a:cs typeface="ヒラギノ角ゴ Pro W3"/>
              </a:rPr>
              <a:t>Second, institutional change,  helping computing departments,  organization, and conferences be more welcoming and accessible to people with disabilities.  The picture show a prominent building at the University of Maryland.</a:t>
            </a: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7713" indent="-287338" defTabSz="930275" eaLnBrk="0" hangingPunct="0">
              <a:spcBef>
                <a:spcPct val="30000"/>
              </a:spcBef>
              <a:defRPr sz="1200">
                <a:solidFill>
                  <a:schemeClr val="tx1"/>
                </a:solidFill>
                <a:latin typeface="Arial" panose="020B0604020202020204" pitchFamily="34" charset="0"/>
              </a:defRPr>
            </a:lvl2pPr>
            <a:lvl3pPr marL="1150938" indent="-230188" defTabSz="930275" eaLnBrk="0" hangingPunct="0">
              <a:spcBef>
                <a:spcPct val="30000"/>
              </a:spcBef>
              <a:defRPr sz="1200">
                <a:solidFill>
                  <a:schemeClr val="tx1"/>
                </a:solidFill>
                <a:latin typeface="Arial" panose="020B0604020202020204" pitchFamily="34" charset="0"/>
              </a:defRPr>
            </a:lvl3pPr>
            <a:lvl4pPr marL="1611313" indent="-230188" defTabSz="930275" eaLnBrk="0" hangingPunct="0">
              <a:spcBef>
                <a:spcPct val="30000"/>
              </a:spcBef>
              <a:defRPr sz="1200">
                <a:solidFill>
                  <a:schemeClr val="tx1"/>
                </a:solidFill>
                <a:latin typeface="Arial" panose="020B0604020202020204" pitchFamily="34" charset="0"/>
              </a:defRPr>
            </a:lvl4pPr>
            <a:lvl5pPr marL="2073275" indent="-230188" defTabSz="930275" eaLnBrk="0" hangingPunct="0">
              <a:spcBef>
                <a:spcPct val="30000"/>
              </a:spcBef>
              <a:defRPr sz="1200">
                <a:solidFill>
                  <a:schemeClr val="tx1"/>
                </a:solidFill>
                <a:latin typeface="Arial" panose="020B0604020202020204" pitchFamily="34" charset="0"/>
              </a:defRPr>
            </a:lvl5pPr>
            <a:lvl6pPr marL="2530475" indent="-230188" defTabSz="930275" eaLnBrk="0" fontAlgn="base" hangingPunct="0">
              <a:spcBef>
                <a:spcPct val="30000"/>
              </a:spcBef>
              <a:spcAft>
                <a:spcPct val="0"/>
              </a:spcAft>
              <a:defRPr sz="1200">
                <a:solidFill>
                  <a:schemeClr val="tx1"/>
                </a:solidFill>
                <a:latin typeface="Arial" panose="020B0604020202020204" pitchFamily="34" charset="0"/>
              </a:defRPr>
            </a:lvl6pPr>
            <a:lvl7pPr marL="2987675" indent="-230188" defTabSz="930275" eaLnBrk="0" fontAlgn="base" hangingPunct="0">
              <a:spcBef>
                <a:spcPct val="30000"/>
              </a:spcBef>
              <a:spcAft>
                <a:spcPct val="0"/>
              </a:spcAft>
              <a:defRPr sz="1200">
                <a:solidFill>
                  <a:schemeClr val="tx1"/>
                </a:solidFill>
                <a:latin typeface="Arial" panose="020B0604020202020204" pitchFamily="34" charset="0"/>
              </a:defRPr>
            </a:lvl7pPr>
            <a:lvl8pPr marL="3444875" indent="-230188" defTabSz="930275" eaLnBrk="0" fontAlgn="base" hangingPunct="0">
              <a:spcBef>
                <a:spcPct val="30000"/>
              </a:spcBef>
              <a:spcAft>
                <a:spcPct val="0"/>
              </a:spcAft>
              <a:defRPr sz="1200">
                <a:solidFill>
                  <a:schemeClr val="tx1"/>
                </a:solidFill>
                <a:latin typeface="Arial" panose="020B0604020202020204" pitchFamily="34" charset="0"/>
              </a:defRPr>
            </a:lvl8pPr>
            <a:lvl9pPr marL="3902075" indent="-230188"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1ED775-1667-4836-9316-F655C7FC7C72}" type="slidenum">
              <a:rPr lang="en-US" altLang="en-US" sz="1100">
                <a:ea typeface="ヒラギノ角ゴ Pro W3"/>
                <a:cs typeface="ヒラギノ角ゴ Pro W3"/>
              </a:rPr>
              <a:pPr>
                <a:spcBef>
                  <a:spcPct val="0"/>
                </a:spcBef>
              </a:pPr>
              <a:t>10</a:t>
            </a:fld>
            <a:endParaRPr lang="en-US" altLang="en-US" sz="1100">
              <a:ea typeface="ヒラギノ角ゴ Pro W3"/>
              <a:cs typeface="ヒラギノ角ゴ Pro W3"/>
            </a:endParaRPr>
          </a:p>
        </p:txBody>
      </p:sp>
    </p:spTree>
    <p:extLst>
      <p:ext uri="{BB962C8B-B14F-4D97-AF65-F5344CB8AC3E}">
        <p14:creationId xmlns:p14="http://schemas.microsoft.com/office/powerpoint/2010/main" val="200049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C87B-D5DA-1942-AE8C-B5110FA1826C}" type="slidenum">
              <a:rPr lang="en-US" smtClean="0"/>
              <a:t>35</a:t>
            </a:fld>
            <a:endParaRPr lang="en-US"/>
          </a:p>
        </p:txBody>
      </p:sp>
    </p:spTree>
    <p:extLst>
      <p:ext uri="{BB962C8B-B14F-4D97-AF65-F5344CB8AC3E}">
        <p14:creationId xmlns:p14="http://schemas.microsoft.com/office/powerpoint/2010/main" val="198540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8"/>
            <a:ext cx="8228013" cy="1927225"/>
          </a:xfrm>
        </p:spPr>
        <p:txBody>
          <a:bodyPr tIns="0" bIns="0" anchor="b" anchorCtr="0"/>
          <a:lstStyle>
            <a:lvl1pPr>
              <a:defRPr sz="45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225"/>
              </a:spcBef>
              <a:buNone/>
              <a:defRPr sz="135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2C324B0-D079-42A2-A77E-78DC17792C8B}"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
        <p:nvSpPr>
          <p:cNvPr id="8" name="TextBox 7"/>
          <p:cNvSpPr txBox="1"/>
          <p:nvPr/>
        </p:nvSpPr>
        <p:spPr>
          <a:xfrm>
            <a:off x="8292821" y="5804652"/>
            <a:ext cx="275717" cy="507831"/>
          </a:xfrm>
          <a:prstGeom prst="rect">
            <a:avLst/>
          </a:prstGeom>
          <a:noFill/>
        </p:spPr>
        <p:txBody>
          <a:bodyPr wrap="none" lIns="0" tIns="0" rIns="0" bIns="0" rtlCol="0">
            <a:spAutoFit/>
          </a:bodyPr>
          <a:lstStyle/>
          <a:p>
            <a:r>
              <a:rPr sz="3300">
                <a:solidFill>
                  <a:schemeClr val="accent1"/>
                </a:solidFill>
                <a:latin typeface="Wingdings" pitchFamily="2" charset="2"/>
              </a:rPr>
              <a:t>S</a:t>
            </a:r>
          </a:p>
        </p:txBody>
      </p:sp>
    </p:spTree>
    <p:extLst>
      <p:ext uri="{BB962C8B-B14F-4D97-AF65-F5344CB8AC3E}">
        <p14:creationId xmlns:p14="http://schemas.microsoft.com/office/powerpoint/2010/main" val="27324245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63E00-08F9-4AA7-96E4-A0EE251951B0}" type="datetime1">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4158709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81001"/>
            <a:ext cx="3509683" cy="2209800"/>
          </a:xfrm>
        </p:spPr>
        <p:txBody>
          <a:bodyPr anchor="b"/>
          <a:lstStyle>
            <a:lvl1pPr algn="l">
              <a:defRPr sz="3300" b="0"/>
            </a:lvl1pPr>
          </a:lstStyle>
          <a:p>
            <a:r>
              <a:rPr lang="en-US" smtClean="0"/>
              <a:t>Click to edit Master title style</a:t>
            </a:r>
            <a:endParaRPr/>
          </a:p>
        </p:txBody>
      </p:sp>
      <p:sp>
        <p:nvSpPr>
          <p:cNvPr id="3" name="Content Placeholder 2"/>
          <p:cNvSpPr>
            <a:spLocks noGrp="1"/>
          </p:cNvSpPr>
          <p:nvPr>
            <p:ph idx="1"/>
          </p:nvPr>
        </p:nvSpPr>
        <p:spPr>
          <a:xfrm>
            <a:off x="5029200" y="273058"/>
            <a:ext cx="3657600" cy="5853113"/>
          </a:xfrm>
        </p:spPr>
        <p:txBody>
          <a:bodyPr>
            <a:normAutofit/>
          </a:bodyPr>
          <a:lstStyle>
            <a:lvl1pPr>
              <a:defRPr sz="1650"/>
            </a:lvl1pPr>
            <a:lvl2pPr>
              <a:defRPr sz="1500"/>
            </a:lvl2pPr>
            <a:lvl3pPr>
              <a:defRPr sz="1350"/>
            </a:lvl3pPr>
            <a:lvl4pPr>
              <a:defRPr sz="1350"/>
            </a:lvl4pPr>
            <a:lvl5pPr>
              <a:defRPr sz="1350"/>
            </a:lvl5pPr>
            <a:lvl6pPr marL="1459706" indent="-170260">
              <a:defRPr sz="1200"/>
            </a:lvl6pPr>
            <a:lvl7pPr marL="1629966" indent="-170260">
              <a:defRPr sz="1200"/>
            </a:lvl7pPr>
            <a:lvl8pPr marL="1799035" indent="-170260">
              <a:defRPr sz="1200"/>
            </a:lvl8pPr>
            <a:lvl9pPr marL="1969294" indent="-170260">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203" y="2649071"/>
            <a:ext cx="3509683" cy="3388192"/>
          </a:xfrm>
        </p:spPr>
        <p:txBody>
          <a:bodyPr>
            <a:normAutofit/>
          </a:bodyPr>
          <a:lstStyle>
            <a:lvl1pPr marL="0" indent="0">
              <a:spcBef>
                <a:spcPts val="450"/>
              </a:spcBef>
              <a:buNone/>
              <a:defRPr sz="15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E7A76EB-441F-4373-AA07-C09C6ACD43F9}"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259714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9" y="381001"/>
            <a:ext cx="3635375" cy="2209800"/>
          </a:xfrm>
        </p:spPr>
        <p:txBody>
          <a:bodyPr anchor="b"/>
          <a:lstStyle>
            <a:lvl1pPr algn="l">
              <a:defRPr sz="33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9" y="2649078"/>
            <a:ext cx="3635375" cy="3505667"/>
          </a:xfrm>
        </p:spPr>
        <p:txBody>
          <a:bodyPr>
            <a:normAutofit/>
          </a:bodyPr>
          <a:lstStyle>
            <a:lvl1pPr marL="0" indent="0">
              <a:spcBef>
                <a:spcPts val="450"/>
              </a:spcBef>
              <a:buNone/>
              <a:defRPr sz="1500">
                <a:solidFill>
                  <a:schemeClr val="tx1">
                    <a:lumMod val="65000"/>
                    <a:lumOff val="3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00F3DDA-8DC8-4B82-A844-A0FB611FA806}"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Tree>
    <p:extLst>
      <p:ext uri="{BB962C8B-B14F-4D97-AF65-F5344CB8AC3E}">
        <p14:creationId xmlns:p14="http://schemas.microsoft.com/office/powerpoint/2010/main" val="264040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9" y="381001"/>
            <a:ext cx="3635375" cy="2209800"/>
          </a:xfrm>
        </p:spPr>
        <p:txBody>
          <a:bodyPr anchor="b"/>
          <a:lstStyle>
            <a:lvl1pPr algn="l">
              <a:defRPr sz="33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9" y="2649078"/>
            <a:ext cx="3635375" cy="3505667"/>
          </a:xfrm>
        </p:spPr>
        <p:txBody>
          <a:bodyPr>
            <a:normAutofit/>
          </a:bodyPr>
          <a:lstStyle>
            <a:lvl1pPr marL="0" indent="0">
              <a:spcBef>
                <a:spcPts val="450"/>
              </a:spcBef>
              <a:buNone/>
              <a:defRPr sz="1500">
                <a:solidFill>
                  <a:schemeClr val="tx1">
                    <a:lumMod val="65000"/>
                    <a:lumOff val="3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71B3C30-57D5-4BC2-8018-6002D247FD90}"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9" y="1260475"/>
            <a:ext cx="1254125" cy="1254125"/>
          </a:xfrm>
          <a:prstGeom prst="ellipse">
            <a:avLst/>
          </a:prstGeom>
          <a:ln w="28575">
            <a:solidFill>
              <a:schemeClr val="accent1"/>
            </a:solidFill>
          </a:ln>
        </p:spPr>
        <p:txBody>
          <a:bodyPr>
            <a:normAutofit/>
          </a:bodyPr>
          <a:lstStyle>
            <a:lvl1pPr marL="0" indent="0">
              <a:buNone/>
              <a:defRPr sz="105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9" y="762000"/>
            <a:ext cx="2092325" cy="2092325"/>
          </a:xfrm>
          <a:prstGeom prst="ellipse">
            <a:avLst/>
          </a:prstGeom>
          <a:ln w="28575">
            <a:solidFill>
              <a:schemeClr val="accent1"/>
            </a:solidFill>
          </a:ln>
        </p:spPr>
        <p:txBody>
          <a:bodyPr>
            <a:normAutofit/>
          </a:bodyPr>
          <a:lstStyle>
            <a:lvl1pPr marL="0" indent="0">
              <a:buNone/>
              <a:defRPr sz="1350">
                <a:solidFill>
                  <a:schemeClr val="bg1"/>
                </a:solidFill>
              </a:defRPr>
            </a:lvl1pPr>
          </a:lstStyle>
          <a:p>
            <a:r>
              <a:rPr lang="en-US" smtClean="0"/>
              <a:t>Click icon to add picture</a:t>
            </a:r>
            <a:endParaRPr/>
          </a:p>
        </p:txBody>
      </p:sp>
    </p:spTree>
    <p:extLst>
      <p:ext uri="{BB962C8B-B14F-4D97-AF65-F5344CB8AC3E}">
        <p14:creationId xmlns:p14="http://schemas.microsoft.com/office/powerpoint/2010/main" val="1747675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2" y="2568396"/>
            <a:ext cx="8228013" cy="3468875"/>
          </a:xfrm>
        </p:spPr>
        <p:txBody>
          <a:bodyPr vert="eaVert"/>
          <a:lstStyle>
            <a:lvl5pPr>
              <a:defRPr/>
            </a:lvl5pPr>
            <a:lvl6pPr marL="1289304">
              <a:defRPr/>
            </a:lvl6pPr>
            <a:lvl7pPr marL="1289304">
              <a:defRPr/>
            </a:lvl7pPr>
            <a:lvl8pPr marL="1289304">
              <a:defRPr/>
            </a:lvl8pPr>
            <a:lvl9pPr marL="1289304">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496C4C-FA68-4E62-9ACC-7DC312553F81}"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1465488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46"/>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FE6EB0-0290-4E55-A17C-ECE1577D058B}"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1701547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C35279-B1CD-462D-83E2-86888072CA27}" type="datetime1">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403775323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21F3753-5017-4F98-9A82-A76ECB612230}"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34928656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EFF5E8E-F556-4C02-B131-0FE17377FE35}"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242680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AC31166-7AF1-4675-AE18-17E3ABE1B0E5}" type="datetime1">
              <a:rPr lang="en-US" smtClean="0"/>
              <a:t>3/29/2017</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32FE3C5-DE05-426E-BB7C-12DEB038E471}"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127400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A970E50-B2FE-40EE-A0C5-FA7A117157EC}"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2730114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60BEE6C-C3FD-46E2-A441-5FF50DD7EF86}"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758190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2AEF900-72AF-45C0-B781-605CD21B7EBB}" type="datetime1">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3350244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C7C36D2-B7F0-4E7C-8AD0-06980E62674A}"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818716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3ABC986-FB94-4C59-BFAB-940BC27133C9}"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441625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09660EE-991C-4FB9-85C1-BA1B8FB6F587}"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400006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D30D7-CD5C-4266-9DA8-456FBC2F7B52}" type="datetime1">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2424685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79899-2696-44DC-A1C5-447DE51982CD}" type="datetime1">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243370645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9D2B391-15D1-41A0-8BC5-AB3DE0066F33}"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1782675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E9A3B68-840F-4728-B6A2-4D7BD1E68D9E}"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Tree>
    <p:extLst>
      <p:ext uri="{BB962C8B-B14F-4D97-AF65-F5344CB8AC3E}">
        <p14:creationId xmlns:p14="http://schemas.microsoft.com/office/powerpoint/2010/main" val="925322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34815FB-4009-4F7A-853F-45505DA23254}"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extLst>
      <p:ext uri="{BB962C8B-B14F-4D97-AF65-F5344CB8AC3E}">
        <p14:creationId xmlns:p14="http://schemas.microsoft.com/office/powerpoint/2010/main" val="304463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702"/>
            <a:ext cx="6400800" cy="1362075"/>
          </a:xfrm>
        </p:spPr>
        <p:txBody>
          <a:bodyPr anchor="b" anchorCtr="0"/>
          <a:lstStyle>
            <a:lvl1pPr algn="r">
              <a:defRPr sz="3450" b="0" cap="none" baseline="0"/>
            </a:lvl1pPr>
          </a:lstStyle>
          <a:p>
            <a:r>
              <a:rPr lang="en-US" smtClean="0"/>
              <a:t>Click to edit Master title style</a:t>
            </a:r>
            <a:endParaRPr/>
          </a:p>
        </p:txBody>
      </p:sp>
      <p:sp>
        <p:nvSpPr>
          <p:cNvPr id="3" name="Text Placeholder 2"/>
          <p:cNvSpPr>
            <a:spLocks noGrp="1"/>
          </p:cNvSpPr>
          <p:nvPr>
            <p:ph type="body" idx="1"/>
          </p:nvPr>
        </p:nvSpPr>
        <p:spPr>
          <a:xfrm>
            <a:off x="1676403" y="3609703"/>
            <a:ext cx="5181601" cy="1500187"/>
          </a:xfrm>
        </p:spPr>
        <p:txBody>
          <a:bodyPr anchor="t" anchorCtr="0"/>
          <a:lstStyle>
            <a:lvl1pPr marL="0" indent="0" algn="r">
              <a:spcBef>
                <a:spcPts val="225"/>
              </a:spcBef>
              <a:buNone/>
              <a:defRPr sz="1350" baseline="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0F53B2C-D5B8-404F-8037-AD56D94C0C2D}" type="datetime1">
              <a:rPr lang="en-US" smtClean="0"/>
              <a:t>3/29/2017</a:t>
            </a:fld>
            <a:endParaRPr lang="en-US"/>
          </a:p>
        </p:txBody>
      </p:sp>
      <p:sp>
        <p:nvSpPr>
          <p:cNvPr id="5" name="Footer Placeholder 4"/>
          <p:cNvSpPr>
            <a:spLocks noGrp="1"/>
          </p:cNvSpPr>
          <p:nvPr>
            <p:ph type="ftr" sz="quarter" idx="11"/>
          </p:nvPr>
        </p:nvSpPr>
        <p:spPr>
          <a:xfrm>
            <a:off x="7238999" y="6356358"/>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32FE3C5-DE05-426E-BB7C-12DEB038E471}" type="slidenum">
              <a:rPr lang="en-US" smtClean="0"/>
              <a:t>‹#›</a:t>
            </a:fld>
            <a:endParaRPr lang="en-US"/>
          </a:p>
        </p:txBody>
      </p:sp>
      <p:sp>
        <p:nvSpPr>
          <p:cNvPr id="8" name="TextBox 7"/>
          <p:cNvSpPr txBox="1"/>
          <p:nvPr/>
        </p:nvSpPr>
        <p:spPr>
          <a:xfrm>
            <a:off x="8292821" y="5804652"/>
            <a:ext cx="275717" cy="507831"/>
          </a:xfrm>
          <a:prstGeom prst="rect">
            <a:avLst/>
          </a:prstGeom>
          <a:noFill/>
        </p:spPr>
        <p:txBody>
          <a:bodyPr wrap="none" lIns="0" tIns="0" rIns="0" bIns="0" rtlCol="0">
            <a:spAutoFit/>
          </a:bodyPr>
          <a:lstStyle/>
          <a:p>
            <a:r>
              <a:rPr sz="3300">
                <a:solidFill>
                  <a:schemeClr val="accent1"/>
                </a:solidFill>
                <a:latin typeface="Wingdings" pitchFamily="2" charset="2"/>
              </a:rPr>
              <a:t>S</a:t>
            </a:r>
          </a:p>
        </p:txBody>
      </p:sp>
    </p:spTree>
    <p:extLst>
      <p:ext uri="{BB962C8B-B14F-4D97-AF65-F5344CB8AC3E}">
        <p14:creationId xmlns:p14="http://schemas.microsoft.com/office/powerpoint/2010/main" val="3232988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CD72A7-6DDB-4C2D-BA14-732DDA4CCC50}"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2757933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0726A0C-8D7D-406E-85BA-85762BE9A0E1}"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2426043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E64AF6-2CC1-411F-AE7B-E579BBDE7428}" type="datetime1">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38866163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03B58-8084-4E8E-893D-CE042C87D075}"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17726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D05785-541B-4645-BF5B-13D022766D61}"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769127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247EE-FB27-4E48-85D5-777DC22A2605}"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2135592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28CB8E-616C-4CA9-A648-7A8252BE2847}"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860665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0C7138-10CB-43A2-A6DB-9ADD12D1E597}" type="datetime1">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250953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759E8C-FE5C-449D-B88B-51C4FE8FE31F}" type="datetime1">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419272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ACA9C-455D-4445-A1C2-A2529EBCCA71}" type="datetime1">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15635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350"/>
            </a:lvl1pPr>
            <a:lvl2pPr>
              <a:defRPr sz="1350"/>
            </a:lvl2pPr>
            <a:lvl3pPr>
              <a:defRPr sz="1350"/>
            </a:lvl3pPr>
            <a:lvl4pPr>
              <a:defRPr sz="1350"/>
            </a:lvl4pPr>
            <a:lvl5pPr>
              <a:defRPr sz="1350"/>
            </a:lvl5pPr>
            <a:lvl6pPr marL="1459706" indent="-170260">
              <a:defRPr sz="1200"/>
            </a:lvl6pPr>
            <a:lvl7pPr marL="1629966" indent="-170260">
              <a:defRPr sz="1200"/>
            </a:lvl7pPr>
            <a:lvl8pPr marL="1799035" indent="-170260">
              <a:defRPr sz="1200"/>
            </a:lvl8pPr>
            <a:lvl9pPr marL="1969294" indent="-170260">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350"/>
            </a:lvl1pPr>
            <a:lvl2pPr>
              <a:defRPr sz="1350"/>
            </a:lvl2pPr>
            <a:lvl3pPr>
              <a:defRPr sz="1350"/>
            </a:lvl3pPr>
            <a:lvl4pPr>
              <a:defRPr sz="1350"/>
            </a:lvl4pPr>
            <a:lvl5pPr>
              <a:defRPr sz="1350"/>
            </a:lvl5pPr>
            <a:lvl6pPr marL="1459706" indent="-170260">
              <a:tabLst/>
              <a:defRPr sz="1200"/>
            </a:lvl6pPr>
            <a:lvl7pPr marL="1629966" indent="-170260">
              <a:tabLst/>
              <a:defRPr sz="1200"/>
            </a:lvl7pPr>
            <a:lvl8pPr marL="1799035" indent="-170260">
              <a:tabLst/>
              <a:defRPr sz="1200"/>
            </a:lvl8pPr>
            <a:lvl9pPr marL="1969294" indent="-170260">
              <a:tabLst/>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A20646A-2FF4-47D4-B5FB-5519C65313BA}"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608314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DDCAE-29CF-4461-B443-1EC1287427C7}"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2226167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BC21D-0E1A-4E4C-9249-3546819FCF4B}"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846209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657AA-C0BD-4144-989A-01E522293928}"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1503377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B3F23E-53F0-4E29-B7ED-F8C74B567BD5}"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441164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0" y="4343400"/>
            <a:ext cx="2514600" cy="2514600"/>
          </a:xfrm>
          <a:prstGeom prst="rect">
            <a:avLst/>
          </a:prstGeom>
          <a:solidFill>
            <a:schemeClr val="tx2">
              <a:lumMod val="90000"/>
              <a:lumOff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sp>
        <p:nvSpPr>
          <p:cNvPr id="5" name="Rectangle 4"/>
          <p:cNvSpPr/>
          <p:nvPr/>
        </p:nvSpPr>
        <p:spPr>
          <a:xfrm>
            <a:off x="381000" y="381000"/>
            <a:ext cx="8382000" cy="609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pic>
        <p:nvPicPr>
          <p:cNvPr id="6" name="Picture 13" descr="PowerpointComps_3-1_Page_23.jpg"/>
          <p:cNvPicPr>
            <a:picLocks noChangeAspect="1"/>
          </p:cNvPicPr>
          <p:nvPr/>
        </p:nvPicPr>
        <p:blipFill>
          <a:blip r:embed="rId2" cstate="print"/>
          <a:srcRect l="17374" t="21111" r="18233" b="35556"/>
          <a:stretch>
            <a:fillRect/>
          </a:stretch>
        </p:blipFill>
        <p:spPr bwMode="auto">
          <a:xfrm>
            <a:off x="1676400" y="838200"/>
            <a:ext cx="5715000" cy="2971800"/>
          </a:xfrm>
          <a:prstGeom prst="rect">
            <a:avLst/>
          </a:prstGeom>
          <a:noFill/>
          <a:ln w="9525">
            <a:noFill/>
            <a:miter lim="800000"/>
            <a:headEnd/>
            <a:tailEnd/>
          </a:ln>
        </p:spPr>
      </p:pic>
      <p:sp>
        <p:nvSpPr>
          <p:cNvPr id="7" name="Rectangle 6"/>
          <p:cNvSpPr/>
          <p:nvPr/>
        </p:nvSpPr>
        <p:spPr>
          <a:xfrm>
            <a:off x="381000" y="4343400"/>
            <a:ext cx="2133600" cy="213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sp>
        <p:nvSpPr>
          <p:cNvPr id="8" name="Rectangle 7"/>
          <p:cNvSpPr/>
          <p:nvPr/>
        </p:nvSpPr>
        <p:spPr>
          <a:xfrm>
            <a:off x="381000" y="5410200"/>
            <a:ext cx="533400" cy="533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sp>
        <p:nvSpPr>
          <p:cNvPr id="9" name="Oval 8"/>
          <p:cNvSpPr/>
          <p:nvPr/>
        </p:nvSpPr>
        <p:spPr>
          <a:xfrm>
            <a:off x="838200" y="5867400"/>
            <a:ext cx="609600" cy="609600"/>
          </a:xfrm>
          <a:prstGeom prst="ellipse">
            <a:avLst/>
          </a:prstGeom>
          <a:solidFill>
            <a:srgbClr val="FFB8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Whitney Bold"/>
              <a:cs typeface="Whitney Bold"/>
            </a:endParaRPr>
          </a:p>
        </p:txBody>
      </p:sp>
      <p:sp>
        <p:nvSpPr>
          <p:cNvPr id="10" name="Oval 9"/>
          <p:cNvSpPr/>
          <p:nvPr/>
        </p:nvSpPr>
        <p:spPr>
          <a:xfrm>
            <a:off x="2438400" y="3810000"/>
            <a:ext cx="609600" cy="6096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Whitney Bold"/>
              <a:cs typeface="Whitney Bold"/>
            </a:endParaRPr>
          </a:p>
        </p:txBody>
      </p:sp>
      <p:sp>
        <p:nvSpPr>
          <p:cNvPr id="2" name="Title 1"/>
          <p:cNvSpPr>
            <a:spLocks noGrp="1"/>
          </p:cNvSpPr>
          <p:nvPr>
            <p:ph type="ctrTitle"/>
          </p:nvPr>
        </p:nvSpPr>
        <p:spPr>
          <a:xfrm>
            <a:off x="2667000" y="4978806"/>
            <a:ext cx="5791200" cy="646331"/>
          </a:xfrm>
        </p:spPr>
        <p:txBody>
          <a:bodyPr/>
          <a:lstStyle>
            <a:lvl1pPr algn="l">
              <a:defRPr sz="3600">
                <a:solidFill>
                  <a:srgbClr val="FA851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67000" y="5641975"/>
            <a:ext cx="5791200" cy="461665"/>
          </a:xfrm>
        </p:spPr>
        <p:txBody>
          <a:bodyPr>
            <a:spAutoFit/>
          </a:bodyPr>
          <a:lstStyle>
            <a:lvl1pPr marL="0" indent="0" algn="l">
              <a:buNone/>
              <a:defRPr sz="2400" b="0" i="0">
                <a:solidFill>
                  <a:schemeClr val="tx1"/>
                </a:solidFill>
                <a:latin typeface="Whitney Medium"/>
                <a:cs typeface="Whitney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003182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46629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02899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1578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174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764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1950"/>
              </a:lnSpc>
              <a:spcBef>
                <a:spcPts val="0"/>
              </a:spcBef>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40664" y="3160067"/>
            <a:ext cx="3767328" cy="2891491"/>
          </a:xfrm>
        </p:spPr>
        <p:txBody>
          <a:bodyPr/>
          <a:lstStyle>
            <a:lvl1pPr>
              <a:defRPr sz="1350"/>
            </a:lvl1pPr>
            <a:lvl2pPr>
              <a:defRPr sz="1350"/>
            </a:lvl2pPr>
            <a:lvl3pPr>
              <a:defRPr sz="1350"/>
            </a:lvl3pPr>
            <a:lvl4pPr>
              <a:defRPr sz="1350"/>
            </a:lvl4pPr>
            <a:lvl5pPr>
              <a:defRPr sz="1350"/>
            </a:lvl5pPr>
            <a:lvl6pPr marL="1459706" indent="-176213">
              <a:defRPr sz="1200"/>
            </a:lvl6pPr>
            <a:lvl7pPr marL="1629966" indent="-176213">
              <a:defRPr sz="1200"/>
            </a:lvl7pPr>
            <a:lvl8pPr marL="1799035" indent="-176213">
              <a:defRPr sz="1200"/>
            </a:lvl8pPr>
            <a:lvl9pPr marL="1969294" indent="-176213">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1950"/>
              </a:lnSpc>
              <a:spcBef>
                <a:spcPts val="0"/>
              </a:spcBef>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1578" y="3160067"/>
            <a:ext cx="3767328" cy="2891491"/>
          </a:xfrm>
        </p:spPr>
        <p:txBody>
          <a:bodyPr/>
          <a:lstStyle>
            <a:lvl1pPr>
              <a:defRPr sz="1350"/>
            </a:lvl1pPr>
            <a:lvl2pPr>
              <a:defRPr sz="1350"/>
            </a:lvl2pPr>
            <a:lvl3pPr>
              <a:defRPr sz="1350"/>
            </a:lvl3pPr>
            <a:lvl4pPr>
              <a:defRPr sz="1350"/>
            </a:lvl4pPr>
            <a:lvl5pPr>
              <a:defRPr sz="1350"/>
            </a:lvl5pPr>
            <a:lvl6pPr marL="1459706" indent="-176213">
              <a:defRPr sz="1200"/>
            </a:lvl6pPr>
            <a:lvl7pPr marL="1629966" indent="-176213">
              <a:defRPr sz="1200"/>
            </a:lvl7pPr>
            <a:lvl8pPr marL="1799035" indent="-176213">
              <a:defRPr sz="1200"/>
            </a:lvl8pPr>
            <a:lvl9pPr marL="1969294" indent="-176213">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BF6582D-8B3A-44EF-8C6E-3122E4E6E475}" type="datetime1">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317006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461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8"/>
            <a:ext cx="2133600" cy="365125"/>
          </a:xfrm>
          <a:prstGeom prst="rect">
            <a:avLst/>
          </a:prstGeom>
        </p:spPr>
        <p:txBody>
          <a:bodyPr/>
          <a:lstStyle/>
          <a:p>
            <a:fld id="{CBC35279-B1CD-462D-83E2-86888072CA27}" type="datetime1">
              <a:rPr lang="en-US" smtClean="0"/>
              <a:t>3/29/2017</a:t>
            </a:fld>
            <a:endParaRPr lang="en-US"/>
          </a:p>
        </p:txBody>
      </p:sp>
      <p:sp>
        <p:nvSpPr>
          <p:cNvPr id="4" name="Footer Placeholder 3"/>
          <p:cNvSpPr>
            <a:spLocks noGrp="1"/>
          </p:cNvSpPr>
          <p:nvPr>
            <p:ph type="ftr" sz="quarter" idx="11"/>
          </p:nvPr>
        </p:nvSpPr>
        <p:spPr>
          <a:xfrm>
            <a:off x="5789613" y="6356358"/>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4305300" y="6356358"/>
            <a:ext cx="533400" cy="365125"/>
          </a:xfrm>
          <a:prstGeom prst="rect">
            <a:avLst/>
          </a:prstGeom>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713887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1" y="2784475"/>
            <a:ext cx="7656512" cy="1554480"/>
          </a:xfrm>
        </p:spPr>
        <p:txBody>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DEB22F5-BFDA-48EA-854D-9A821CB618C3}"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
        <p:nvSpPr>
          <p:cNvPr id="8" name="Content Placeholder 2"/>
          <p:cNvSpPr>
            <a:spLocks noGrp="1"/>
          </p:cNvSpPr>
          <p:nvPr>
            <p:ph sz="half" idx="13"/>
          </p:nvPr>
        </p:nvSpPr>
        <p:spPr>
          <a:xfrm>
            <a:off x="762001" y="4497070"/>
            <a:ext cx="7656512" cy="1554480"/>
          </a:xfrm>
        </p:spPr>
        <p:txBody>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82182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350"/>
            </a:lvl1pPr>
            <a:lvl2pPr>
              <a:defRPr sz="1350"/>
            </a:lvl2pPr>
            <a:lvl3pPr>
              <a:defRPr sz="1350"/>
            </a:lvl3pPr>
            <a:lvl4pPr>
              <a:defRPr sz="1350"/>
            </a:lvl4pPr>
            <a:lvl5pPr>
              <a:defRPr sz="1350"/>
            </a:lvl5pPr>
            <a:lvl6pPr marL="1459706" indent="-170260">
              <a:defRPr sz="1200"/>
            </a:lvl6pPr>
            <a:lvl7pPr marL="1629966" indent="-170260">
              <a:defRPr sz="1200"/>
            </a:lvl7pPr>
            <a:lvl8pPr marL="1799035" indent="-170260">
              <a:defRPr sz="1200"/>
            </a:lvl8pPr>
            <a:lvl9pPr marL="1969294" indent="-170260">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7E3914E-D0C3-4AC9-B09F-A9839C33D545}"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350"/>
            </a:lvl1pPr>
            <a:lvl2pPr>
              <a:defRPr sz="1350"/>
            </a:lvl2pPr>
            <a:lvl3pPr>
              <a:defRPr sz="1350"/>
            </a:lvl3pPr>
            <a:lvl4pPr>
              <a:defRPr sz="1350"/>
            </a:lvl4pPr>
            <a:lvl5pPr>
              <a:defRPr sz="1350"/>
            </a:lvl5pPr>
            <a:lvl6pPr marL="1459706" indent="-176213">
              <a:defRPr sz="1200"/>
            </a:lvl6pPr>
            <a:lvl7pPr marL="1629966" indent="-176213">
              <a:defRPr sz="1200"/>
            </a:lvl7pPr>
            <a:lvl8pPr marL="1799035" indent="-176213">
              <a:defRPr sz="1200"/>
            </a:lvl8pPr>
            <a:lvl9pPr marL="1969294" indent="-176213">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350"/>
            </a:lvl1pPr>
            <a:lvl2pPr>
              <a:defRPr sz="1350"/>
            </a:lvl2pPr>
            <a:lvl3pPr>
              <a:defRPr sz="1350"/>
            </a:lvl3pPr>
            <a:lvl4pPr>
              <a:defRPr sz="1350"/>
            </a:lvl4pPr>
            <a:lvl5pPr>
              <a:defRPr sz="1350"/>
            </a:lvl5pPr>
            <a:lvl6pPr marL="1459706" indent="-176213">
              <a:defRPr sz="1200"/>
            </a:lvl6pPr>
            <a:lvl7pPr marL="1629966" indent="-176213">
              <a:defRPr sz="1200"/>
            </a:lvl7pPr>
            <a:lvl8pPr marL="1799035" indent="-176213">
              <a:defRPr sz="1200"/>
            </a:lvl8pPr>
            <a:lvl9pPr marL="1969294" indent="-176213">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11177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350"/>
            </a:lvl1pPr>
            <a:lvl2pPr>
              <a:defRPr sz="1350"/>
            </a:lvl2pPr>
            <a:lvl3pPr>
              <a:defRPr sz="1350"/>
            </a:lvl3pPr>
            <a:lvl4pPr>
              <a:defRPr sz="1350"/>
            </a:lvl4pPr>
            <a:lvl5pPr>
              <a:defRPr sz="1350"/>
            </a:lvl5pPr>
            <a:lvl6pPr marL="1459706" indent="-170260">
              <a:defRPr sz="1200"/>
            </a:lvl6pPr>
            <a:lvl7pPr marL="1629966" indent="-170260">
              <a:defRPr sz="1200"/>
            </a:lvl7pPr>
            <a:lvl8pPr marL="1799035" indent="-170260">
              <a:defRPr sz="1200"/>
            </a:lvl8pPr>
            <a:lvl9pPr marL="1969294" indent="-170260">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0E671E3-E157-4B5F-A7C6-E0B6CCB07115}"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E3C5-DE05-426E-BB7C-12DEB038E471}"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350"/>
            </a:lvl1pPr>
            <a:lvl2pPr>
              <a:defRPr sz="1350"/>
            </a:lvl2pPr>
            <a:lvl3pPr>
              <a:defRPr sz="1350"/>
            </a:lvl3pPr>
            <a:lvl4pPr>
              <a:defRPr sz="1350"/>
            </a:lvl4pPr>
            <a:lvl5pPr>
              <a:defRPr sz="1350"/>
            </a:lvl5pPr>
            <a:lvl6pPr marL="1459706" indent="-176213" algn="l" defTabSz="685800" rtl="0" eaLnBrk="1" latinLnBrk="0" hangingPunct="1">
              <a:spcBef>
                <a:spcPct val="20000"/>
              </a:spcBef>
              <a:buSzPct val="90000"/>
              <a:buFont typeface="Wingdings" pitchFamily="2" charset="2"/>
              <a:buChar char=""/>
              <a:defRPr lang="en-US" sz="1200" kern="1200" dirty="0" smtClean="0">
                <a:solidFill>
                  <a:schemeClr val="tx1">
                    <a:lumMod val="65000"/>
                    <a:lumOff val="35000"/>
                  </a:schemeClr>
                </a:solidFill>
                <a:latin typeface="+mn-lt"/>
                <a:ea typeface="+mn-ea"/>
                <a:cs typeface="+mn-cs"/>
              </a:defRPr>
            </a:lvl6pPr>
            <a:lvl7pPr marL="1629966" indent="-176213" algn="l" defTabSz="685800" rtl="0" eaLnBrk="1" latinLnBrk="0" hangingPunct="1">
              <a:spcBef>
                <a:spcPct val="20000"/>
              </a:spcBef>
              <a:buSzPct val="90000"/>
              <a:buFont typeface="Wingdings" pitchFamily="2" charset="2"/>
              <a:buChar char=""/>
              <a:defRPr lang="en-US" sz="1200" kern="1200" dirty="0" smtClean="0">
                <a:solidFill>
                  <a:schemeClr val="tx1">
                    <a:lumMod val="65000"/>
                    <a:lumOff val="35000"/>
                  </a:schemeClr>
                </a:solidFill>
                <a:latin typeface="+mn-lt"/>
                <a:ea typeface="+mn-ea"/>
                <a:cs typeface="+mn-cs"/>
              </a:defRPr>
            </a:lvl7pPr>
            <a:lvl8pPr marL="1799035" indent="-176213" algn="l" defTabSz="685800" rtl="0" eaLnBrk="1" latinLnBrk="0" hangingPunct="1">
              <a:spcBef>
                <a:spcPct val="20000"/>
              </a:spcBef>
              <a:buSzPct val="90000"/>
              <a:buFont typeface="Wingdings" pitchFamily="2" charset="2"/>
              <a:buChar char=""/>
              <a:defRPr lang="en-US" sz="1200" kern="1200" dirty="0" smtClean="0">
                <a:solidFill>
                  <a:schemeClr val="tx1">
                    <a:lumMod val="65000"/>
                    <a:lumOff val="35000"/>
                  </a:schemeClr>
                </a:solidFill>
                <a:latin typeface="+mn-lt"/>
                <a:ea typeface="+mn-ea"/>
                <a:cs typeface="+mn-cs"/>
              </a:defRPr>
            </a:lvl8pPr>
            <a:lvl9pPr marL="1969294" indent="-176213" algn="l" defTabSz="685800" rtl="0" eaLnBrk="1" latinLnBrk="0" hangingPunct="1">
              <a:spcBef>
                <a:spcPct val="20000"/>
              </a:spcBef>
              <a:buSzPct val="90000"/>
              <a:buFont typeface="Wingdings" pitchFamily="2" charset="2"/>
              <a:buChar char=""/>
              <a:defRPr lang="en-US" sz="12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350"/>
            </a:lvl1pPr>
            <a:lvl2pPr>
              <a:defRPr sz="1350"/>
            </a:lvl2pPr>
            <a:lvl3pPr>
              <a:defRPr sz="1350"/>
            </a:lvl3pPr>
            <a:lvl4pPr>
              <a:defRPr sz="1350"/>
            </a:lvl4pPr>
            <a:lvl5pPr>
              <a:defRPr sz="1350"/>
            </a:lvl5pPr>
            <a:lvl6pPr marL="1459706" indent="-170260">
              <a:defRPr sz="1200"/>
            </a:lvl6pPr>
            <a:lvl7pPr marL="1629966" indent="-170260">
              <a:defRPr sz="1200"/>
            </a:lvl7pPr>
            <a:lvl8pPr marL="1799035" indent="-170260">
              <a:defRPr sz="1200"/>
            </a:lvl8pPr>
            <a:lvl9pPr marL="1969294" indent="-170260">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350"/>
            </a:lvl1pPr>
            <a:lvl2pPr>
              <a:defRPr sz="1350"/>
            </a:lvl2pPr>
            <a:lvl3pPr>
              <a:defRPr sz="1350"/>
            </a:lvl3pPr>
            <a:lvl4pPr>
              <a:defRPr sz="1350"/>
            </a:lvl4pPr>
            <a:lvl5pPr>
              <a:defRPr sz="1350"/>
            </a:lvl5pPr>
            <a:lvl6pPr marL="1459706" indent="-176213" algn="l" defTabSz="685800" rtl="0" eaLnBrk="1" latinLnBrk="0" hangingPunct="1">
              <a:spcBef>
                <a:spcPct val="20000"/>
              </a:spcBef>
              <a:buSzPct val="90000"/>
              <a:buFont typeface="Wingdings" pitchFamily="2" charset="2"/>
              <a:buChar char=""/>
              <a:defRPr lang="en-US" sz="1200" kern="1200" dirty="0" smtClean="0">
                <a:solidFill>
                  <a:schemeClr val="tx1">
                    <a:lumMod val="65000"/>
                    <a:lumOff val="35000"/>
                  </a:schemeClr>
                </a:solidFill>
                <a:latin typeface="+mn-lt"/>
                <a:ea typeface="+mn-ea"/>
                <a:cs typeface="+mn-cs"/>
              </a:defRPr>
            </a:lvl6pPr>
            <a:lvl7pPr marL="1629966" indent="-176213" algn="l" defTabSz="685800" rtl="0" eaLnBrk="1" latinLnBrk="0" hangingPunct="1">
              <a:spcBef>
                <a:spcPct val="20000"/>
              </a:spcBef>
              <a:buSzPct val="90000"/>
              <a:buFont typeface="Wingdings" pitchFamily="2" charset="2"/>
              <a:buChar char=""/>
              <a:defRPr lang="en-US" sz="1200" kern="1200" dirty="0" smtClean="0">
                <a:solidFill>
                  <a:schemeClr val="tx1">
                    <a:lumMod val="65000"/>
                    <a:lumOff val="35000"/>
                  </a:schemeClr>
                </a:solidFill>
                <a:latin typeface="+mn-lt"/>
                <a:ea typeface="+mn-ea"/>
                <a:cs typeface="+mn-cs"/>
              </a:defRPr>
            </a:lvl7pPr>
            <a:lvl8pPr marL="1799035" indent="-176213" algn="l" defTabSz="685800" rtl="0" eaLnBrk="1" latinLnBrk="0" hangingPunct="1">
              <a:spcBef>
                <a:spcPct val="20000"/>
              </a:spcBef>
              <a:buSzPct val="90000"/>
              <a:buFont typeface="Wingdings" pitchFamily="2" charset="2"/>
              <a:buChar char=""/>
              <a:defRPr lang="en-US" sz="1200" kern="1200" dirty="0" smtClean="0">
                <a:solidFill>
                  <a:schemeClr val="tx1">
                    <a:lumMod val="65000"/>
                    <a:lumOff val="35000"/>
                  </a:schemeClr>
                </a:solidFill>
                <a:latin typeface="+mn-lt"/>
                <a:ea typeface="+mn-ea"/>
                <a:cs typeface="+mn-cs"/>
              </a:defRPr>
            </a:lvl8pPr>
            <a:lvl9pPr marL="1969294" indent="-176213" algn="l" defTabSz="685800" rtl="0" eaLnBrk="1" latinLnBrk="0" hangingPunct="1">
              <a:spcBef>
                <a:spcPct val="20000"/>
              </a:spcBef>
              <a:buSzPct val="90000"/>
              <a:buFont typeface="Wingdings" pitchFamily="2" charset="2"/>
              <a:buChar char=""/>
              <a:defRPr lang="en-US" sz="12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23150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AD473FE-190B-4C36-86D3-CA1B109BAC23}" type="datetime1">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FE3C5-DE05-426E-BB7C-12DEB038E471}" type="slidenum">
              <a:rPr lang="en-US" smtClean="0"/>
              <a:t>‹#›</a:t>
            </a:fld>
            <a:endParaRPr lang="en-US"/>
          </a:p>
        </p:txBody>
      </p:sp>
    </p:spTree>
    <p:extLst>
      <p:ext uri="{BB962C8B-B14F-4D97-AF65-F5344CB8AC3E}">
        <p14:creationId xmlns:p14="http://schemas.microsoft.com/office/powerpoint/2010/main" val="52887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9.png"/><Relationship Id="rId5" Type="http://schemas.openxmlformats.org/officeDocument/2006/relationships/slideLayout" Target="../slideLayouts/slideLayout48.xml"/><Relationship Id="rId10" Type="http://schemas.openxmlformats.org/officeDocument/2006/relationships/image" Target="../media/image8.jpeg"/><Relationship Id="rId4" Type="http://schemas.openxmlformats.org/officeDocument/2006/relationships/slideLayout" Target="../slideLayouts/slideLayout4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102"/>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25" b="1">
                <a:solidFill>
                  <a:schemeClr val="tx1">
                    <a:lumMod val="50000"/>
                    <a:lumOff val="50000"/>
                  </a:schemeClr>
                </a:solidFill>
              </a:defRPr>
            </a:lvl1pPr>
          </a:lstStyle>
          <a:p>
            <a:fld id="{907EE3F2-F38A-42BB-AA74-414C7F025F14}" type="datetime1">
              <a:rPr lang="en-US" smtClean="0"/>
              <a:t>3/29/2017</a:t>
            </a:fld>
            <a:endParaRPr lang="en-US"/>
          </a:p>
        </p:txBody>
      </p:sp>
      <p:sp>
        <p:nvSpPr>
          <p:cNvPr id="5" name="Footer Placeholder 4"/>
          <p:cNvSpPr>
            <a:spLocks noGrp="1"/>
          </p:cNvSpPr>
          <p:nvPr>
            <p:ph type="ftr" sz="quarter" idx="3"/>
          </p:nvPr>
        </p:nvSpPr>
        <p:spPr>
          <a:xfrm>
            <a:off x="5789613" y="6356358"/>
            <a:ext cx="2895600" cy="365125"/>
          </a:xfrm>
          <a:prstGeom prst="rect">
            <a:avLst/>
          </a:prstGeom>
        </p:spPr>
        <p:txBody>
          <a:bodyPr vert="horz" lIns="91440" tIns="45720" rIns="91440" bIns="45720" rtlCol="0" anchor="ctr"/>
          <a:lstStyle>
            <a:lvl1pPr algn="r">
              <a:defRPr sz="825"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8"/>
            <a:ext cx="533400" cy="365125"/>
          </a:xfrm>
          <a:prstGeom prst="rect">
            <a:avLst/>
          </a:prstGeom>
        </p:spPr>
        <p:txBody>
          <a:bodyPr vert="horz" lIns="91440" tIns="45720" rIns="91440" bIns="45720" rtlCol="0" anchor="ctr"/>
          <a:lstStyle>
            <a:lvl1pPr algn="ctr">
              <a:defRPr sz="825" b="1">
                <a:solidFill>
                  <a:schemeClr val="tx1">
                    <a:lumMod val="50000"/>
                    <a:lumOff val="50000"/>
                  </a:schemeClr>
                </a:solidFill>
              </a:defRPr>
            </a:lvl1pPr>
          </a:lstStyle>
          <a:p>
            <a:fld id="{832FE3C5-DE05-426E-BB7C-12DEB038E471}" type="slidenum">
              <a:rPr lang="en-US" smtClean="0"/>
              <a:t>‹#›</a:t>
            </a:fld>
            <a:endParaRPr lang="en-US"/>
          </a:p>
        </p:txBody>
      </p:sp>
    </p:spTree>
    <p:extLst>
      <p:ext uri="{BB962C8B-B14F-4D97-AF65-F5344CB8AC3E}">
        <p14:creationId xmlns:p14="http://schemas.microsoft.com/office/powerpoint/2010/main" val="1558099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ctr" defTabSz="685800" rtl="0" eaLnBrk="1" latinLnBrk="0" hangingPunct="1">
        <a:spcBef>
          <a:spcPct val="0"/>
        </a:spcBef>
        <a:buNone/>
        <a:defRPr sz="3450" kern="1200">
          <a:solidFill>
            <a:schemeClr val="bg1"/>
          </a:solidFill>
          <a:latin typeface="+mj-lt"/>
          <a:ea typeface="+mj-ea"/>
          <a:cs typeface="+mj-cs"/>
        </a:defRPr>
      </a:lvl1pPr>
    </p:titleStyle>
    <p:bodyStyle>
      <a:lvl1pPr marL="257175" indent="-257175" algn="l" defTabSz="685800" rtl="0" eaLnBrk="1" latinLnBrk="0" hangingPunct="1">
        <a:spcBef>
          <a:spcPts val="1500"/>
        </a:spcBef>
        <a:buClr>
          <a:schemeClr val="accent1"/>
        </a:buClr>
        <a:buSzPct val="90000"/>
        <a:buFont typeface="Wingdings" pitchFamily="2" charset="2"/>
        <a:buChar char="S"/>
        <a:defRPr sz="1650" kern="1200">
          <a:solidFill>
            <a:schemeClr val="tx1">
              <a:lumMod val="65000"/>
              <a:lumOff val="35000"/>
            </a:schemeClr>
          </a:solidFill>
          <a:latin typeface="+mn-lt"/>
          <a:ea typeface="+mn-ea"/>
          <a:cs typeface="+mn-cs"/>
        </a:defRPr>
      </a:lvl1pPr>
      <a:lvl2pPr marL="514350" indent="-252413" algn="l" defTabSz="685800" rtl="0" eaLnBrk="1" latinLnBrk="0" hangingPunct="1">
        <a:spcBef>
          <a:spcPts val="450"/>
        </a:spcBef>
        <a:buClr>
          <a:schemeClr val="accent1">
            <a:lumMod val="60000"/>
            <a:lumOff val="40000"/>
          </a:schemeClr>
        </a:buClr>
        <a:buSzPct val="90000"/>
        <a:buFont typeface="Wingdings" pitchFamily="2" charset="2"/>
        <a:buChar char="S"/>
        <a:defRPr sz="1500" kern="1200">
          <a:solidFill>
            <a:schemeClr val="tx1">
              <a:lumMod val="65000"/>
              <a:lumOff val="35000"/>
            </a:schemeClr>
          </a:solidFill>
          <a:latin typeface="+mn-lt"/>
          <a:ea typeface="+mn-ea"/>
          <a:cs typeface="+mn-cs"/>
        </a:defRPr>
      </a:lvl2pPr>
      <a:lvl3pPr marL="776288" indent="-261938" algn="l" defTabSz="685800" rtl="0" eaLnBrk="1" latinLnBrk="0" hangingPunct="1">
        <a:spcBef>
          <a:spcPts val="450"/>
        </a:spcBef>
        <a:buClr>
          <a:schemeClr val="accent1"/>
        </a:buClr>
        <a:buSzPct val="90000"/>
        <a:buFont typeface="Wingdings" pitchFamily="2" charset="2"/>
        <a:buChar char="S"/>
        <a:defRPr sz="1350" kern="1200">
          <a:solidFill>
            <a:schemeClr val="tx1">
              <a:lumMod val="65000"/>
              <a:lumOff val="35000"/>
            </a:schemeClr>
          </a:solidFill>
          <a:latin typeface="+mn-lt"/>
          <a:ea typeface="+mn-ea"/>
          <a:cs typeface="+mn-cs"/>
        </a:defRPr>
      </a:lvl3pPr>
      <a:lvl4pPr marL="1028700" indent="-252413" algn="l" defTabSz="685800" rtl="0" eaLnBrk="1" latinLnBrk="0" hangingPunct="1">
        <a:spcBef>
          <a:spcPts val="450"/>
        </a:spcBef>
        <a:buClr>
          <a:schemeClr val="accent1">
            <a:lumMod val="60000"/>
            <a:lumOff val="40000"/>
          </a:schemeClr>
        </a:buClr>
        <a:buSzPct val="90000"/>
        <a:buFont typeface="Wingdings" pitchFamily="2" charset="2"/>
        <a:buChar char="S"/>
        <a:defRPr sz="1350" kern="1200">
          <a:solidFill>
            <a:schemeClr val="tx1">
              <a:lumMod val="65000"/>
              <a:lumOff val="35000"/>
            </a:schemeClr>
          </a:solidFill>
          <a:latin typeface="+mn-lt"/>
          <a:ea typeface="+mn-ea"/>
          <a:cs typeface="+mn-cs"/>
        </a:defRPr>
      </a:lvl4pPr>
      <a:lvl5pPr marL="1290638" indent="-261938" algn="l" defTabSz="685800" rtl="0" eaLnBrk="1" latinLnBrk="0" hangingPunct="1">
        <a:spcBef>
          <a:spcPts val="450"/>
        </a:spcBef>
        <a:buClr>
          <a:schemeClr val="accent1"/>
        </a:buClr>
        <a:buSzPct val="90000"/>
        <a:buFont typeface="Wingdings" pitchFamily="2" charset="2"/>
        <a:buChar char="S"/>
        <a:defRPr sz="1350" kern="1200">
          <a:solidFill>
            <a:schemeClr val="tx1">
              <a:lumMod val="65000"/>
              <a:lumOff val="35000"/>
            </a:schemeClr>
          </a:solidFill>
          <a:latin typeface="+mn-lt"/>
          <a:ea typeface="+mn-ea"/>
          <a:cs typeface="+mn-cs"/>
        </a:defRPr>
      </a:lvl5pPr>
      <a:lvl6pPr marL="1541860" indent="-258366" algn="l" defTabSz="685800" rtl="0" eaLnBrk="1" latinLnBrk="0" hangingPunct="1">
        <a:spcBef>
          <a:spcPct val="20000"/>
        </a:spcBef>
        <a:buClr>
          <a:schemeClr val="accent1">
            <a:lumMod val="60000"/>
            <a:lumOff val="40000"/>
          </a:schemeClr>
        </a:buClr>
        <a:buSzPct val="90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799035" indent="-258366" algn="l" defTabSz="685800" rtl="0" eaLnBrk="1" latinLnBrk="0" hangingPunct="1">
        <a:spcBef>
          <a:spcPct val="20000"/>
        </a:spcBef>
        <a:buClr>
          <a:schemeClr val="accent1"/>
        </a:buClr>
        <a:buSzPct val="90000"/>
        <a:buFont typeface="Wingdings" pitchFamily="2" charset="2"/>
        <a:buChar char=""/>
        <a:defRPr lang="en-US" sz="1350" kern="1200" dirty="0" smtClean="0">
          <a:solidFill>
            <a:schemeClr val="tx1">
              <a:lumMod val="65000"/>
              <a:lumOff val="35000"/>
            </a:schemeClr>
          </a:solidFill>
          <a:latin typeface="+mn-lt"/>
          <a:ea typeface="+mn-ea"/>
          <a:cs typeface="+mn-cs"/>
        </a:defRPr>
      </a:lvl7pPr>
      <a:lvl8pPr marL="2057400" indent="-258366" algn="l" defTabSz="685800" rtl="0" eaLnBrk="1" latinLnBrk="0" hangingPunct="1">
        <a:spcBef>
          <a:spcPct val="20000"/>
        </a:spcBef>
        <a:buClr>
          <a:schemeClr val="accent1">
            <a:lumMod val="60000"/>
            <a:lumOff val="40000"/>
          </a:schemeClr>
        </a:buClr>
        <a:buSzPct val="90000"/>
        <a:buFont typeface="Wingdings" pitchFamily="2" charset="2"/>
        <a:buChar char=""/>
        <a:defRPr lang="en-US" sz="1350" kern="1200" dirty="0" smtClean="0">
          <a:solidFill>
            <a:schemeClr val="tx1">
              <a:lumMod val="65000"/>
              <a:lumOff val="35000"/>
            </a:schemeClr>
          </a:solidFill>
          <a:latin typeface="+mn-lt"/>
          <a:ea typeface="+mn-ea"/>
          <a:cs typeface="+mn-cs"/>
        </a:defRPr>
      </a:lvl8pPr>
      <a:lvl9pPr marL="2315766" indent="-258366" algn="l" defTabSz="685800" rtl="0" eaLnBrk="1" latinLnBrk="0" hangingPunct="1">
        <a:spcBef>
          <a:spcPct val="20000"/>
        </a:spcBef>
        <a:buClr>
          <a:schemeClr val="accent1"/>
        </a:buClr>
        <a:buSzPct val="90000"/>
        <a:buFont typeface="Wingdings" pitchFamily="2" charset="2"/>
        <a:buChar char=""/>
        <a:defRPr lang="en-US" sz="1350" kern="120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C0DF704B-5489-4F12-B2D7-330BAD75F9F8}" type="datetime1">
              <a:rPr lang="en-US" smtClean="0"/>
              <a:t>3/29/2017</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832FE3C5-DE05-426E-BB7C-12DEB038E471}" type="slidenum">
              <a:rPr lang="en-US" smtClean="0"/>
              <a:t>‹#›</a:t>
            </a:fld>
            <a:endParaRPr lang="en-US"/>
          </a:p>
        </p:txBody>
      </p:sp>
    </p:spTree>
    <p:extLst>
      <p:ext uri="{BB962C8B-B14F-4D97-AF65-F5344CB8AC3E}">
        <p14:creationId xmlns:p14="http://schemas.microsoft.com/office/powerpoint/2010/main" val="303710757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3A437-DCD8-441E-9383-7362AE6AB93D}" type="datetime1">
              <a:rPr lang="en-US" smtClean="0"/>
              <a:t>3/29/2017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FE3C5-DE05-426E-BB7C-12DEB038E471}" type="slidenum">
              <a:rPr lang="en-US" smtClean="0"/>
              <a:t>‹#›</a:t>
            </a:fld>
            <a:endParaRPr lang="en-US"/>
          </a:p>
        </p:txBody>
      </p:sp>
    </p:spTree>
    <p:extLst>
      <p:ext uri="{BB962C8B-B14F-4D97-AF65-F5344CB8AC3E}">
        <p14:creationId xmlns:p14="http://schemas.microsoft.com/office/powerpoint/2010/main" val="176437266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22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grpSp>
        <p:nvGrpSpPr>
          <p:cNvPr id="1027" name="Group 11"/>
          <p:cNvGrpSpPr>
            <a:grpSpLocks/>
          </p:cNvGrpSpPr>
          <p:nvPr/>
        </p:nvGrpSpPr>
        <p:grpSpPr bwMode="auto">
          <a:xfrm>
            <a:off x="8164513" y="117475"/>
            <a:ext cx="711200" cy="769938"/>
            <a:chOff x="8123101" y="1006703"/>
            <a:chExt cx="711788" cy="770329"/>
          </a:xfrm>
        </p:grpSpPr>
        <p:pic>
          <p:nvPicPr>
            <p:cNvPr id="1032" name="Picture 9" descr="PowerpointComps_3-1_Page_23.jpg"/>
            <p:cNvPicPr>
              <a:picLocks noChangeAspect="1"/>
            </p:cNvPicPr>
            <p:nvPr/>
          </p:nvPicPr>
          <p:blipFill>
            <a:blip r:embed="rId10" cstate="print">
              <a:clrChange>
                <a:clrFrom>
                  <a:srgbClr val="FFFFFF"/>
                </a:clrFrom>
                <a:clrTo>
                  <a:srgbClr val="FFFFFF">
                    <a:alpha val="0"/>
                  </a:srgbClr>
                </a:clrTo>
              </a:clrChange>
            </a:blip>
            <a:srcRect l="59445" t="23334" r="21515" b="50000"/>
            <a:stretch>
              <a:fillRect/>
            </a:stretch>
          </p:blipFill>
          <p:spPr bwMode="auto">
            <a:xfrm>
              <a:off x="8123101" y="1006703"/>
              <a:ext cx="711788" cy="770329"/>
            </a:xfrm>
            <a:prstGeom prst="rect">
              <a:avLst/>
            </a:prstGeom>
            <a:noFill/>
            <a:ln w="9525">
              <a:noFill/>
              <a:miter lim="800000"/>
              <a:headEnd/>
              <a:tailEnd/>
            </a:ln>
          </p:spPr>
        </p:pic>
        <p:sp>
          <p:nvSpPr>
            <p:cNvPr id="11" name="Oval 10"/>
            <p:cNvSpPr/>
            <p:nvPr/>
          </p:nvSpPr>
          <p:spPr>
            <a:xfrm>
              <a:off x="8132634" y="1055941"/>
              <a:ext cx="691133" cy="690913"/>
            </a:xfrm>
            <a:prstGeom prst="ellipse">
              <a:avLst/>
            </a:prstGeom>
            <a:noFill/>
            <a:ln w="38100" cap="flat" cmpd="sng" algn="ctr">
              <a:solidFill>
                <a:srgbClr val="00225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grpSp>
      <p:sp>
        <p:nvSpPr>
          <p:cNvPr id="1028" name="Title Placeholder 1"/>
          <p:cNvSpPr>
            <a:spLocks noGrp="1"/>
          </p:cNvSpPr>
          <p:nvPr>
            <p:ph type="title"/>
          </p:nvPr>
        </p:nvSpPr>
        <p:spPr bwMode="white">
          <a:xfrm>
            <a:off x="311150" y="509588"/>
            <a:ext cx="7537450" cy="523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altLang="en-US" smtClean="0"/>
              <a:t>Click to edit Master title style</a:t>
            </a:r>
          </a:p>
        </p:txBody>
      </p:sp>
      <p:sp>
        <p:nvSpPr>
          <p:cNvPr id="1029" name="Text Placeholder 2"/>
          <p:cNvSpPr>
            <a:spLocks noGrp="1"/>
          </p:cNvSpPr>
          <p:nvPr>
            <p:ph type="body" idx="1"/>
          </p:nvPr>
        </p:nvSpPr>
        <p:spPr bwMode="auto">
          <a:xfrm>
            <a:off x="304800" y="1600200"/>
            <a:ext cx="8458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 name="TextBox 8"/>
          <p:cNvSpPr txBox="1"/>
          <p:nvPr/>
        </p:nvSpPr>
        <p:spPr>
          <a:xfrm>
            <a:off x="7962900" y="6553200"/>
            <a:ext cx="990600" cy="23018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r>
              <a:rPr lang="en-US" altLang="en-US" sz="900" smtClean="0">
                <a:solidFill>
                  <a:srgbClr val="7F7F7F"/>
                </a:solidFill>
                <a:latin typeface="Whitney Semibold" charset="0"/>
              </a:rPr>
              <a:t>Page </a:t>
            </a:r>
            <a:fld id="{CDED91D4-7FB1-404F-94D0-89842394CEE7}" type="slidenum">
              <a:rPr lang="en-US" altLang="en-US" sz="900" smtClean="0">
                <a:solidFill>
                  <a:srgbClr val="7F7F7F"/>
                </a:solidFill>
                <a:latin typeface="Whitney Semibold" charset="0"/>
              </a:rPr>
              <a:pPr algn="r" eaLnBrk="1" hangingPunct="1">
                <a:defRPr/>
              </a:pPr>
              <a:t>‹#›</a:t>
            </a:fld>
            <a:endParaRPr lang="en-US" altLang="en-US" sz="900" smtClean="0">
              <a:solidFill>
                <a:srgbClr val="7F7F7F"/>
              </a:solidFill>
              <a:latin typeface="Whitney Semibold" charset="0"/>
            </a:endParaRPr>
          </a:p>
        </p:txBody>
      </p:sp>
      <p:pic>
        <p:nvPicPr>
          <p:cNvPr id="1031" name="Picture 12"/>
          <p:cNvPicPr>
            <a:picLocks noChangeAspect="1" noChangeArrowheads="1"/>
          </p:cNvPicPr>
          <p:nvPr/>
        </p:nvPicPr>
        <p:blipFill>
          <a:blip r:embed="rId11" cstate="print"/>
          <a:srcRect/>
          <a:stretch>
            <a:fillRect/>
          </a:stretch>
        </p:blipFill>
        <p:spPr bwMode="auto">
          <a:xfrm>
            <a:off x="7416800" y="6054725"/>
            <a:ext cx="1471613" cy="365125"/>
          </a:xfrm>
          <a:prstGeom prst="rect">
            <a:avLst/>
          </a:prstGeom>
          <a:noFill/>
          <a:ln w="9525">
            <a:noFill/>
            <a:miter lim="800000"/>
            <a:headEnd/>
            <a:tailEnd/>
          </a:ln>
        </p:spPr>
      </p:pic>
    </p:spTree>
    <p:extLst>
      <p:ext uri="{BB962C8B-B14F-4D97-AF65-F5344CB8AC3E}">
        <p14:creationId xmlns:p14="http://schemas.microsoft.com/office/powerpoint/2010/main" val="177668982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800" kern="1200">
          <a:solidFill>
            <a:schemeClr val="bg1"/>
          </a:solidFill>
          <a:latin typeface="Whitney Book"/>
          <a:ea typeface="MS PGothic" pitchFamily="34" charset="-128"/>
          <a:cs typeface="Whitney Book"/>
        </a:defRPr>
      </a:lvl1pPr>
      <a:lvl2pPr algn="l" defTabSz="457200" rtl="0" eaLnBrk="1" fontAlgn="base" hangingPunct="1">
        <a:spcBef>
          <a:spcPct val="0"/>
        </a:spcBef>
        <a:spcAft>
          <a:spcPct val="0"/>
        </a:spcAft>
        <a:defRPr sz="2800">
          <a:solidFill>
            <a:schemeClr val="bg1"/>
          </a:solidFill>
          <a:latin typeface="Whitney Book"/>
          <a:ea typeface="MS PGothic" pitchFamily="34" charset="-128"/>
          <a:cs typeface="Whitney Book"/>
        </a:defRPr>
      </a:lvl2pPr>
      <a:lvl3pPr algn="l" defTabSz="457200" rtl="0" eaLnBrk="1" fontAlgn="base" hangingPunct="1">
        <a:spcBef>
          <a:spcPct val="0"/>
        </a:spcBef>
        <a:spcAft>
          <a:spcPct val="0"/>
        </a:spcAft>
        <a:defRPr sz="2800">
          <a:solidFill>
            <a:schemeClr val="bg1"/>
          </a:solidFill>
          <a:latin typeface="Whitney Book"/>
          <a:ea typeface="MS PGothic" pitchFamily="34" charset="-128"/>
          <a:cs typeface="Whitney Book"/>
        </a:defRPr>
      </a:lvl3pPr>
      <a:lvl4pPr algn="l" defTabSz="457200" rtl="0" eaLnBrk="1" fontAlgn="base" hangingPunct="1">
        <a:spcBef>
          <a:spcPct val="0"/>
        </a:spcBef>
        <a:spcAft>
          <a:spcPct val="0"/>
        </a:spcAft>
        <a:defRPr sz="2800">
          <a:solidFill>
            <a:schemeClr val="bg1"/>
          </a:solidFill>
          <a:latin typeface="Whitney Book"/>
          <a:ea typeface="MS PGothic" pitchFamily="34" charset="-128"/>
          <a:cs typeface="Whitney Book"/>
        </a:defRPr>
      </a:lvl4pPr>
      <a:lvl5pPr algn="l" defTabSz="457200" rtl="0" eaLnBrk="1" fontAlgn="base" hangingPunct="1">
        <a:spcBef>
          <a:spcPct val="0"/>
        </a:spcBef>
        <a:spcAft>
          <a:spcPct val="0"/>
        </a:spcAft>
        <a:defRPr sz="2800">
          <a:solidFill>
            <a:schemeClr val="bg1"/>
          </a:solidFill>
          <a:latin typeface="Whitney Book"/>
          <a:ea typeface="MS PGothic" pitchFamily="34" charset="-128"/>
          <a:cs typeface="Whitney Book"/>
        </a:defRPr>
      </a:lvl5pPr>
      <a:lvl6pPr marL="457200" algn="l" defTabSz="457200" rtl="0" eaLnBrk="1" fontAlgn="base" hangingPunct="1">
        <a:spcBef>
          <a:spcPct val="0"/>
        </a:spcBef>
        <a:spcAft>
          <a:spcPct val="0"/>
        </a:spcAft>
        <a:defRPr sz="2800">
          <a:solidFill>
            <a:schemeClr val="bg1"/>
          </a:solidFill>
          <a:latin typeface="Whitney Book"/>
          <a:ea typeface="Whitney Book"/>
          <a:cs typeface="Whitney Book"/>
        </a:defRPr>
      </a:lvl6pPr>
      <a:lvl7pPr marL="914400" algn="l" defTabSz="457200" rtl="0" eaLnBrk="1" fontAlgn="base" hangingPunct="1">
        <a:spcBef>
          <a:spcPct val="0"/>
        </a:spcBef>
        <a:spcAft>
          <a:spcPct val="0"/>
        </a:spcAft>
        <a:defRPr sz="2800">
          <a:solidFill>
            <a:schemeClr val="bg1"/>
          </a:solidFill>
          <a:latin typeface="Whitney Book"/>
          <a:ea typeface="Whitney Book"/>
          <a:cs typeface="Whitney Book"/>
        </a:defRPr>
      </a:lvl7pPr>
      <a:lvl8pPr marL="1371600" algn="l" defTabSz="457200" rtl="0" eaLnBrk="1" fontAlgn="base" hangingPunct="1">
        <a:spcBef>
          <a:spcPct val="0"/>
        </a:spcBef>
        <a:spcAft>
          <a:spcPct val="0"/>
        </a:spcAft>
        <a:defRPr sz="2800">
          <a:solidFill>
            <a:schemeClr val="bg1"/>
          </a:solidFill>
          <a:latin typeface="Whitney Book"/>
          <a:ea typeface="Whitney Book"/>
          <a:cs typeface="Whitney Book"/>
        </a:defRPr>
      </a:lvl8pPr>
      <a:lvl9pPr marL="1828800" algn="l" defTabSz="457200" rtl="0" eaLnBrk="1" fontAlgn="base" hangingPunct="1">
        <a:spcBef>
          <a:spcPct val="0"/>
        </a:spcBef>
        <a:spcAft>
          <a:spcPct val="0"/>
        </a:spcAft>
        <a:defRPr sz="2800">
          <a:solidFill>
            <a:schemeClr val="bg1"/>
          </a:solidFill>
          <a:latin typeface="Whitney Book"/>
          <a:ea typeface="Whitney Book"/>
          <a:cs typeface="Whitney Book"/>
        </a:defRPr>
      </a:lvl9pPr>
    </p:titleStyle>
    <p:bodyStyle>
      <a:lvl1pPr marL="342900" indent="-342900" algn="l" defTabSz="457200" rtl="0" eaLnBrk="1" fontAlgn="base" hangingPunct="1">
        <a:spcBef>
          <a:spcPct val="0"/>
        </a:spcBef>
        <a:spcAft>
          <a:spcPts val="800"/>
        </a:spcAft>
        <a:buClr>
          <a:schemeClr val="accent1"/>
        </a:buClr>
        <a:buSzPct val="80000"/>
        <a:buFont typeface="Lucida Grande" pitchFamily="-84" charset="0"/>
        <a:buChar char="●"/>
        <a:defRPr sz="2400" kern="1200">
          <a:solidFill>
            <a:schemeClr val="tx1"/>
          </a:solidFill>
          <a:latin typeface="Whitney Book"/>
          <a:ea typeface="MS PGothic" pitchFamily="34" charset="-128"/>
          <a:cs typeface="Whitney Book"/>
        </a:defRPr>
      </a:lvl1pPr>
      <a:lvl2pPr marL="742950" indent="-285750" algn="l" defTabSz="457200" rtl="0" eaLnBrk="1" fontAlgn="base" hangingPunct="1">
        <a:spcBef>
          <a:spcPct val="0"/>
        </a:spcBef>
        <a:spcAft>
          <a:spcPts val="800"/>
        </a:spcAft>
        <a:buFont typeface="Arial" pitchFamily="34" charset="0"/>
        <a:buChar char="–"/>
        <a:defRPr sz="2000" kern="1200">
          <a:solidFill>
            <a:schemeClr val="tx1"/>
          </a:solidFill>
          <a:latin typeface="Whitney Book"/>
          <a:ea typeface="Whitney Book"/>
          <a:cs typeface="Whitney Book"/>
        </a:defRPr>
      </a:lvl2pPr>
      <a:lvl3pPr marL="1143000" indent="-228600" algn="l" defTabSz="457200" rtl="0" eaLnBrk="1" fontAlgn="base" hangingPunct="1">
        <a:spcBef>
          <a:spcPct val="0"/>
        </a:spcBef>
        <a:spcAft>
          <a:spcPts val="800"/>
        </a:spcAft>
        <a:buFont typeface="Arial" pitchFamily="34" charset="0"/>
        <a:buChar char="•"/>
        <a:defRPr kern="1200">
          <a:solidFill>
            <a:schemeClr val="tx1"/>
          </a:solidFill>
          <a:latin typeface="Whitney Book"/>
          <a:ea typeface="Whitney Book"/>
          <a:cs typeface="Whitney Book"/>
        </a:defRPr>
      </a:lvl3pPr>
      <a:lvl4pPr marL="1600200" indent="-228600" algn="l" defTabSz="457200" rtl="0" eaLnBrk="1" fontAlgn="base" hangingPunct="1">
        <a:spcBef>
          <a:spcPct val="0"/>
        </a:spcBef>
        <a:spcAft>
          <a:spcPts val="800"/>
        </a:spcAft>
        <a:buFont typeface="Arial" pitchFamily="34" charset="0"/>
        <a:buChar char="–"/>
        <a:defRPr kern="1200">
          <a:solidFill>
            <a:schemeClr val="tx1"/>
          </a:solidFill>
          <a:latin typeface="Whitney Book"/>
          <a:ea typeface="Whitney Book"/>
          <a:cs typeface="Whitney Book"/>
        </a:defRPr>
      </a:lvl4pPr>
      <a:lvl5pPr marL="2057400" indent="-228600" algn="l" defTabSz="457200" rtl="0" eaLnBrk="1" fontAlgn="base" hangingPunct="1">
        <a:spcBef>
          <a:spcPct val="0"/>
        </a:spcBef>
        <a:spcAft>
          <a:spcPts val="800"/>
        </a:spcAft>
        <a:buFont typeface="Arial" pitchFamily="34" charset="0"/>
        <a:buChar char="»"/>
        <a:defRPr kern="1200">
          <a:solidFill>
            <a:schemeClr val="tx1"/>
          </a:solidFill>
          <a:latin typeface="Whitney Book"/>
          <a:ea typeface="Whitney Book"/>
          <a:cs typeface="Whitney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4.xml"/><Relationship Id="rId7"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hyperlink" Target="http://www.csprinciples.org/" TargetMode="External"/><Relationship Id="rId5" Type="http://schemas.openxmlformats.org/officeDocument/2006/relationships/image" Target="../media/image32.png"/><Relationship Id="rId4" Type="http://schemas.openxmlformats.org/officeDocument/2006/relationships/hyperlink" Target="http://www.exploringcs.org/" TargetMode="External"/><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pac.bz/"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3.jpe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hyperlink" Target="http://media.virbcdn.com/files/5f/FileItem-260254-Kaptchuk_IntentIgnor_BulHisMed1998.pdf"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acebook.com/quorumlanguage" TargetMode="External"/><Relationship Id="rId2" Type="http://schemas.openxmlformats.org/officeDocument/2006/relationships/hyperlink" Target="https://groups.google.com/forum/#!forum/quorum-language" TargetMode="External"/><Relationship Id="rId1" Type="http://schemas.openxmlformats.org/officeDocument/2006/relationships/slideLayout" Target="../slideLayouts/slideLayout4.xml"/><Relationship Id="rId5" Type="http://schemas.openxmlformats.org/officeDocument/2006/relationships/hyperlink" Target="http://www.quorumlanguage.com/" TargetMode="Externa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xml"/><Relationship Id="rId7" Type="http://schemas.openxmlformats.org/officeDocument/2006/relationships/image" Target="../media/image21.png"/><Relationship Id="rId2" Type="http://schemas.openxmlformats.org/officeDocument/2006/relationships/slideLayout" Target="../slideLayouts/slideLayout39.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2010.census.gov/2010census/data/"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31.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3944203"/>
            <a:ext cx="5791200" cy="1680934"/>
          </a:xfrm>
        </p:spPr>
        <p:txBody>
          <a:bodyPr anchor="t"/>
          <a:lstStyle/>
          <a:p>
            <a:r>
              <a:rPr lang="en-US" altLang="en-US" dirty="0"/>
              <a:t/>
            </a:r>
            <a:br>
              <a:rPr lang="en-US" altLang="en-US" dirty="0"/>
            </a:br>
            <a:r>
              <a:rPr lang="en-US" dirty="0"/>
              <a:t>Computer Science for All Through Inclusive Design</a:t>
            </a:r>
            <a:br>
              <a:rPr lang="en-US" dirty="0"/>
            </a:br>
            <a:r>
              <a:rPr lang="en-US" altLang="en-US" dirty="0"/>
              <a:t/>
            </a:r>
            <a:br>
              <a:rPr lang="en-US" altLang="en-US" dirty="0"/>
            </a:br>
            <a:endParaRPr lang="en-US" dirty="0"/>
          </a:p>
        </p:txBody>
      </p:sp>
      <p:sp>
        <p:nvSpPr>
          <p:cNvPr id="3" name="Subtitle 2"/>
          <p:cNvSpPr>
            <a:spLocks noGrp="1"/>
          </p:cNvSpPr>
          <p:nvPr>
            <p:ph type="subTitle" idx="1"/>
          </p:nvPr>
        </p:nvSpPr>
        <p:spPr>
          <a:xfrm>
            <a:off x="2667000" y="5641975"/>
            <a:ext cx="5791200" cy="841256"/>
          </a:xfrm>
        </p:spPr>
        <p:txBody>
          <a:bodyPr/>
          <a:lstStyle/>
          <a:p>
            <a:r>
              <a:rPr lang="en-US" dirty="0" smtClean="0"/>
              <a:t>Hosted by the DIAGRAM Center</a:t>
            </a:r>
          </a:p>
          <a:p>
            <a:r>
              <a:rPr lang="en-US" sz="1800" i="1" dirty="0" smtClean="0"/>
              <a:t>March 15, 2017</a:t>
            </a:r>
            <a:endParaRPr lang="en-US" sz="1800" i="1" dirty="0"/>
          </a:p>
        </p:txBody>
      </p:sp>
    </p:spTree>
    <p:extLst>
      <p:ext uri="{BB962C8B-B14F-4D97-AF65-F5344CB8AC3E}">
        <p14:creationId xmlns:p14="http://schemas.microsoft.com/office/powerpoint/2010/main" val="1191564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AccessCSforAll Strategies</a:t>
            </a:r>
          </a:p>
        </p:txBody>
      </p:sp>
      <p:sp>
        <p:nvSpPr>
          <p:cNvPr id="3" name="Content Placeholder 2"/>
          <p:cNvSpPr>
            <a:spLocks noGrp="1"/>
          </p:cNvSpPr>
          <p:nvPr>
            <p:ph idx="1"/>
          </p:nvPr>
        </p:nvSpPr>
        <p:spPr>
          <a:xfrm>
            <a:off x="163930" y="2438400"/>
            <a:ext cx="4090987" cy="4114800"/>
          </a:xfrm>
          <a:ln>
            <a:solidFill>
              <a:schemeClr val="bg1"/>
            </a:solidFill>
            <a:miter lim="800000"/>
            <a:headEnd/>
            <a:tailEnd/>
          </a:ln>
        </p:spPr>
        <p:txBody>
          <a:bodyPr/>
          <a:lstStyle/>
          <a:p>
            <a:r>
              <a:rPr lang="en-US" altLang="en-US" dirty="0" smtClean="0"/>
              <a:t>Capacity Building</a:t>
            </a:r>
          </a:p>
          <a:p>
            <a:endParaRPr lang="en-US" altLang="en-US" dirty="0" smtClean="0"/>
          </a:p>
          <a:p>
            <a:endParaRPr lang="en-US" altLang="en-US" dirty="0" smtClean="0"/>
          </a:p>
          <a:p>
            <a:endParaRPr lang="en-US" altLang="en-US" dirty="0" smtClean="0"/>
          </a:p>
          <a:p>
            <a:r>
              <a:rPr lang="en-US" altLang="en-US" dirty="0" smtClean="0"/>
              <a:t>Tool and Curriculum Development</a:t>
            </a:r>
          </a:p>
          <a:p>
            <a:endParaRPr lang="en-US" altLang="en-US" dirty="0" smtClean="0"/>
          </a:p>
        </p:txBody>
      </p:sp>
      <p:sp>
        <p:nvSpPr>
          <p:cNvPr id="8" name="Bent-Up Arrow 7"/>
          <p:cNvSpPr/>
          <p:nvPr/>
        </p:nvSpPr>
        <p:spPr>
          <a:xfrm>
            <a:off x="1307306" y="2971800"/>
            <a:ext cx="1143000" cy="1219200"/>
          </a:xfrm>
          <a:prstGeom prst="bentUp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lowchart: Punched Tape 8"/>
          <p:cNvSpPr/>
          <p:nvPr/>
        </p:nvSpPr>
        <p:spPr>
          <a:xfrm>
            <a:off x="1625767" y="5584031"/>
            <a:ext cx="914400" cy="804863"/>
          </a:xfrm>
          <a:prstGeom prst="flowChartPunchedTap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4" title="ECS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191000"/>
            <a:ext cx="16002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 " title="CS Principles 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2725" y="4210050"/>
            <a:ext cx="176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3" title="Quorum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3163" y="5116513"/>
            <a:ext cx="3159125" cy="173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28" name="Picture 4" descr="This photograph depicts two women and one man listning to another man who is sitting across from them at a table in a conference room. " title="A photograph of a group of people workign togeth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1611549"/>
            <a:ext cx="4238625" cy="2324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32FE3C5-DE05-426E-BB7C-12DEB038E471}" type="slidenum">
              <a:rPr lang="en-US" smtClean="0"/>
              <a:t>10</a:t>
            </a:fld>
            <a:endParaRPr lang="en-US"/>
          </a:p>
        </p:txBody>
      </p:sp>
    </p:spTree>
    <p:custDataLst>
      <p:tags r:id="rId1"/>
    </p:custDataLst>
    <p:extLst>
      <p:ext uri="{BB962C8B-B14F-4D97-AF65-F5344CB8AC3E}">
        <p14:creationId xmlns:p14="http://schemas.microsoft.com/office/powerpoint/2010/main" val="4118929080"/>
      </p:ext>
    </p:extLst>
  </p:cSld>
  <p:clrMapOvr>
    <a:masterClrMapping/>
  </p:clrMapOvr>
  <p:transition spd="slow" advTm="2126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9203"/>
            <a:ext cx="8686800" cy="1143000"/>
          </a:xfrm>
        </p:spPr>
        <p:txBody>
          <a:bodyPr>
            <a:normAutofit fontScale="90000"/>
          </a:bodyPr>
          <a:lstStyle/>
          <a:p>
            <a:r>
              <a:rPr lang="en-US" dirty="0" smtClean="0"/>
              <a:t>Things to Consider When Thinking About Programming and Accessibility</a:t>
            </a:r>
            <a:endParaRPr lang="en-US" dirty="0"/>
          </a:p>
        </p:txBody>
      </p:sp>
      <p:sp>
        <p:nvSpPr>
          <p:cNvPr id="3" name="Content Placeholder 2"/>
          <p:cNvSpPr>
            <a:spLocks noGrp="1"/>
          </p:cNvSpPr>
          <p:nvPr>
            <p:ph idx="1"/>
          </p:nvPr>
        </p:nvSpPr>
        <p:spPr>
          <a:xfrm>
            <a:off x="740568" y="3347610"/>
            <a:ext cx="7662864" cy="3267169"/>
          </a:xfrm>
        </p:spPr>
        <p:txBody>
          <a:bodyPr/>
          <a:lstStyle/>
          <a:p>
            <a:pPr marL="385763" indent="-385763">
              <a:buFont typeface="+mj-lt"/>
              <a:buAutoNum type="arabicPeriod"/>
            </a:pPr>
            <a:r>
              <a:rPr lang="en-US" dirty="0" smtClean="0"/>
              <a:t>Existing solutions for different user groups</a:t>
            </a:r>
          </a:p>
          <a:p>
            <a:pPr marL="385763" indent="-385763">
              <a:buFont typeface="+mj-lt"/>
              <a:buAutoNum type="arabicPeriod"/>
            </a:pPr>
            <a:r>
              <a:rPr lang="en-US" dirty="0" smtClean="0"/>
              <a:t>What are the problem areas?</a:t>
            </a:r>
          </a:p>
          <a:p>
            <a:pPr marL="385763" indent="-385763">
              <a:buFont typeface="+mj-lt"/>
              <a:buAutoNum type="arabicPeriod"/>
            </a:pPr>
            <a:r>
              <a:rPr lang="en-US" dirty="0" smtClean="0"/>
              <a:t>Incorporating inclusive design into programming technologies</a:t>
            </a:r>
            <a:endParaRPr lang="en-US" dirty="0"/>
          </a:p>
        </p:txBody>
      </p:sp>
      <p:sp>
        <p:nvSpPr>
          <p:cNvPr id="4" name="Slide Number Placeholder 3"/>
          <p:cNvSpPr>
            <a:spLocks noGrp="1"/>
          </p:cNvSpPr>
          <p:nvPr>
            <p:ph type="sldNum" sz="quarter" idx="12"/>
          </p:nvPr>
        </p:nvSpPr>
        <p:spPr/>
        <p:txBody>
          <a:bodyPr/>
          <a:lstStyle/>
          <a:p>
            <a:fld id="{832FE3C5-DE05-426E-BB7C-12DEB038E471}" type="slidenum">
              <a:rPr lang="en-US" smtClean="0"/>
              <a:t>11</a:t>
            </a:fld>
            <a:endParaRPr lang="en-US"/>
          </a:p>
        </p:txBody>
      </p:sp>
    </p:spTree>
    <p:extLst>
      <p:ext uri="{BB962C8B-B14F-4D97-AF65-F5344CB8AC3E}">
        <p14:creationId xmlns:p14="http://schemas.microsoft.com/office/powerpoint/2010/main" val="949319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Solutions for Different User Groups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Blind:</a:t>
            </a:r>
          </a:p>
          <a:p>
            <a:pPr lvl="1"/>
            <a:r>
              <a:rPr lang="en-US" dirty="0" smtClean="0"/>
              <a:t>Use of </a:t>
            </a:r>
            <a:r>
              <a:rPr lang="en-US" dirty="0" err="1" smtClean="0"/>
              <a:t>screenreaders</a:t>
            </a:r>
            <a:endParaRPr lang="en-US" dirty="0" smtClean="0"/>
          </a:p>
          <a:p>
            <a:pPr lvl="2"/>
            <a:r>
              <a:rPr lang="en-US" dirty="0" smtClean="0"/>
              <a:t>Sometimes accompanied by a braille display (however, speed is a factor)</a:t>
            </a:r>
          </a:p>
          <a:p>
            <a:r>
              <a:rPr lang="en-US" dirty="0" smtClean="0"/>
              <a:t>Low vision:</a:t>
            </a:r>
          </a:p>
          <a:p>
            <a:pPr lvl="1"/>
            <a:r>
              <a:rPr lang="en-US" dirty="0" smtClean="0"/>
              <a:t>Text enlargement/zoom</a:t>
            </a:r>
          </a:p>
          <a:p>
            <a:r>
              <a:rPr lang="en-US" dirty="0" smtClean="0"/>
              <a:t>Physical impairment:</a:t>
            </a:r>
          </a:p>
          <a:p>
            <a:pPr lvl="1"/>
            <a:r>
              <a:rPr lang="en-US" dirty="0" smtClean="0"/>
              <a:t>Sticky keys, one-handed keyboards, eye-tracking, voice-based programming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32FE3C5-DE05-426E-BB7C-12DEB038E471}" type="slidenum">
              <a:rPr lang="en-US" smtClean="0"/>
              <a:t>12</a:t>
            </a:fld>
            <a:endParaRPr lang="en-US"/>
          </a:p>
        </p:txBody>
      </p:sp>
    </p:spTree>
    <p:extLst>
      <p:ext uri="{BB962C8B-B14F-4D97-AF65-F5344CB8AC3E}">
        <p14:creationId xmlns:p14="http://schemas.microsoft.com/office/powerpoint/2010/main" val="3169661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Existing Accessible Solutions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Many bespoke solutions</a:t>
            </a:r>
          </a:p>
          <a:p>
            <a:r>
              <a:rPr lang="en-US" dirty="0" smtClean="0"/>
              <a:t>Awareness of existing solutions is low</a:t>
            </a:r>
          </a:p>
          <a:p>
            <a:r>
              <a:rPr lang="en-US" dirty="0" smtClean="0"/>
              <a:t>Educational resources and those on the web are not necessarily accessible</a:t>
            </a:r>
          </a:p>
          <a:p>
            <a:r>
              <a:rPr lang="en-US" dirty="0" smtClean="0"/>
              <a:t>Mainly it’s power users that end up succeeding</a:t>
            </a:r>
          </a:p>
          <a:p>
            <a:r>
              <a:rPr lang="en-US" dirty="0" smtClean="0"/>
              <a:t>Even when things work, they aren’t great</a:t>
            </a:r>
          </a:p>
          <a:p>
            <a:pPr lvl="1"/>
            <a:r>
              <a:rPr lang="en-US" dirty="0" smtClean="0">
                <a:latin typeface="Andale Mono" charset="0"/>
                <a:ea typeface="Andale Mono" charset="0"/>
                <a:cs typeface="Andale Mono" charset="0"/>
              </a:rPr>
              <a:t>for(</a:t>
            </a:r>
            <a:r>
              <a:rPr lang="en-US" dirty="0" err="1" smtClean="0">
                <a:latin typeface="Andale Mono" charset="0"/>
                <a:ea typeface="Andale Mono" charset="0"/>
                <a:cs typeface="Andale Mono" charset="0"/>
              </a:rPr>
              <a:t>int</a:t>
            </a:r>
            <a:r>
              <a:rPr lang="en-US" dirty="0" smtClean="0">
                <a:latin typeface="Andale Mono" charset="0"/>
                <a:ea typeface="Andale Mono" charset="0"/>
                <a:cs typeface="Andale Mono" charset="0"/>
              </a:rPr>
              <a:t> </a:t>
            </a:r>
            <a:r>
              <a:rPr lang="en-US" dirty="0" err="1" smtClean="0">
                <a:latin typeface="Andale Mono" charset="0"/>
                <a:ea typeface="Andale Mono" charset="0"/>
                <a:cs typeface="Andale Mono" charset="0"/>
              </a:rPr>
              <a:t>i</a:t>
            </a:r>
            <a:r>
              <a:rPr lang="en-US" dirty="0" smtClean="0">
                <a:latin typeface="Andale Mono" charset="0"/>
                <a:ea typeface="Andale Mono" charset="0"/>
                <a:cs typeface="Andale Mono" charset="0"/>
              </a:rPr>
              <a:t>=0; </a:t>
            </a:r>
            <a:r>
              <a:rPr lang="en-US" dirty="0" err="1" smtClean="0">
                <a:latin typeface="Andale Mono" charset="0"/>
                <a:ea typeface="Andale Mono" charset="0"/>
                <a:cs typeface="Andale Mono" charset="0"/>
              </a:rPr>
              <a:t>i</a:t>
            </a:r>
            <a:r>
              <a:rPr lang="en-US" dirty="0" smtClean="0">
                <a:latin typeface="Andale Mono" charset="0"/>
                <a:ea typeface="Andale Mono" charset="0"/>
                <a:cs typeface="Andale Mono" charset="0"/>
              </a:rPr>
              <a:t>&lt;10; </a:t>
            </a:r>
            <a:r>
              <a:rPr lang="en-US" dirty="0" err="1" smtClean="0">
                <a:latin typeface="Andale Mono" charset="0"/>
                <a:ea typeface="Andale Mono" charset="0"/>
                <a:cs typeface="Andale Mono" charset="0"/>
              </a:rPr>
              <a:t>i</a:t>
            </a:r>
            <a:r>
              <a:rPr lang="en-US" dirty="0" smtClean="0">
                <a:latin typeface="Andale Mono" charset="0"/>
                <a:ea typeface="Andale Mono" charset="0"/>
                <a:cs typeface="Andale Mono" charset="0"/>
              </a:rPr>
              <a:t>++) {</a:t>
            </a:r>
          </a:p>
          <a:p>
            <a:pPr lvl="1"/>
            <a:r>
              <a:rPr lang="en-US" i="1" dirty="0" smtClean="0"/>
              <a:t>for, left </a:t>
            </a:r>
            <a:r>
              <a:rPr lang="en-US" i="1" dirty="0" err="1" smtClean="0"/>
              <a:t>paren</a:t>
            </a:r>
            <a:r>
              <a:rPr lang="en-US" i="1" dirty="0" smtClean="0"/>
              <a:t>, </a:t>
            </a:r>
            <a:r>
              <a:rPr lang="en-US" i="1" dirty="0" err="1" smtClean="0"/>
              <a:t>int</a:t>
            </a:r>
            <a:r>
              <a:rPr lang="en-US" i="1" dirty="0" smtClean="0"/>
              <a:t> </a:t>
            </a:r>
            <a:r>
              <a:rPr lang="en-US" i="1" dirty="0" err="1" smtClean="0"/>
              <a:t>i</a:t>
            </a:r>
            <a:r>
              <a:rPr lang="en-US" i="1" dirty="0" smtClean="0"/>
              <a:t> equals zero, semicolon, </a:t>
            </a:r>
            <a:r>
              <a:rPr lang="en-US" i="1" dirty="0" err="1" smtClean="0"/>
              <a:t>i</a:t>
            </a:r>
            <a:r>
              <a:rPr lang="en-US" i="1" dirty="0" smtClean="0"/>
              <a:t> less than 10, semicolon, </a:t>
            </a:r>
            <a:r>
              <a:rPr lang="en-US" i="1" dirty="0" err="1" smtClean="0"/>
              <a:t>i</a:t>
            </a:r>
            <a:r>
              <a:rPr lang="en-US" i="1" dirty="0" smtClean="0"/>
              <a:t> plus plus, right </a:t>
            </a:r>
            <a:r>
              <a:rPr lang="en-US" i="1" dirty="0" err="1" smtClean="0"/>
              <a:t>paren</a:t>
            </a:r>
            <a:r>
              <a:rPr lang="en-US" i="1" dirty="0" smtClean="0"/>
              <a:t>, open brace</a:t>
            </a:r>
          </a:p>
        </p:txBody>
      </p:sp>
      <p:sp>
        <p:nvSpPr>
          <p:cNvPr id="4" name="Slide Number Placeholder 3"/>
          <p:cNvSpPr>
            <a:spLocks noGrp="1"/>
          </p:cNvSpPr>
          <p:nvPr>
            <p:ph type="sldNum" sz="quarter" idx="12"/>
          </p:nvPr>
        </p:nvSpPr>
        <p:spPr/>
        <p:txBody>
          <a:bodyPr/>
          <a:lstStyle/>
          <a:p>
            <a:fld id="{832FE3C5-DE05-426E-BB7C-12DEB038E471}" type="slidenum">
              <a:rPr lang="en-US" smtClean="0"/>
              <a:t>13</a:t>
            </a:fld>
            <a:endParaRPr lang="en-US"/>
          </a:p>
        </p:txBody>
      </p:sp>
    </p:spTree>
    <p:extLst>
      <p:ext uri="{BB962C8B-B14F-4D97-AF65-F5344CB8AC3E}">
        <p14:creationId xmlns:p14="http://schemas.microsoft.com/office/powerpoint/2010/main" val="846667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27" y="499021"/>
            <a:ext cx="7165384" cy="1257452"/>
          </a:xfrm>
        </p:spPr>
        <p:txBody>
          <a:bodyPr>
            <a:normAutofit/>
          </a:bodyPr>
          <a:lstStyle/>
          <a:p>
            <a:pPr>
              <a:lnSpc>
                <a:spcPct val="70000"/>
              </a:lnSpc>
            </a:pPr>
            <a:r>
              <a:rPr lang="en-US" sz="2775" dirty="0"/>
              <a:t>Problems with Current Inaccessible Solutions</a:t>
            </a:r>
          </a:p>
        </p:txBody>
      </p:sp>
      <p:sp>
        <p:nvSpPr>
          <p:cNvPr id="3" name="Content Placeholder 2"/>
          <p:cNvSpPr>
            <a:spLocks noGrp="1"/>
          </p:cNvSpPr>
          <p:nvPr>
            <p:ph idx="1"/>
          </p:nvPr>
        </p:nvSpPr>
        <p:spPr>
          <a:xfrm>
            <a:off x="426539" y="2806367"/>
            <a:ext cx="3038555" cy="2839064"/>
          </a:xfrm>
        </p:spPr>
        <p:txBody>
          <a:bodyPr>
            <a:normAutofit/>
          </a:bodyPr>
          <a:lstStyle/>
          <a:p>
            <a:r>
              <a:rPr lang="en-US" dirty="0"/>
              <a:t>Programming environments are complex (most rely upon the use of an integrated development environment [IDE])</a:t>
            </a:r>
          </a:p>
          <a:p>
            <a:endParaRPr lang="en-US" sz="1350" dirty="0"/>
          </a:p>
        </p:txBody>
      </p:sp>
      <p:pic>
        <p:nvPicPr>
          <p:cNvPr id="4" name="Content Placeholder 3" descr="This screenshot shows a game under development. There are two windows with a cartoon-style tank driving around in a desert environment on the left, and the right side contains multiple developer menus. In these menus, there are a number of game specific properties that can be adjusted to control parts of the game." title="This is a screenshot of the Unity editor."/>
          <p:cNvPicPr>
            <a:picLocks noChangeAspect="1"/>
          </p:cNvPicPr>
          <p:nvPr/>
        </p:nvPicPr>
        <p:blipFill rotWithShape="1">
          <a:blip r:embed="rId2" cstate="email">
            <a:extLst>
              <a:ext uri="{28A0092B-C50C-407E-A947-70E740481C1C}">
                <a14:useLocalDpi xmlns:a14="http://schemas.microsoft.com/office/drawing/2010/main" val="0"/>
              </a:ext>
            </a:extLst>
          </a:blip>
          <a:srcRect r="30251" b="-2"/>
          <a:stretch/>
        </p:blipFill>
        <p:spPr>
          <a:xfrm>
            <a:off x="3765770" y="2552503"/>
            <a:ext cx="5187247" cy="4183378"/>
          </a:xfrm>
          <a:prstGeom prst="rect">
            <a:avLst/>
          </a:prstGeom>
          <a:effectLst/>
        </p:spPr>
      </p:pic>
      <p:sp>
        <p:nvSpPr>
          <p:cNvPr id="5" name="Slide Number Placeholder 4"/>
          <p:cNvSpPr>
            <a:spLocks noGrp="1"/>
          </p:cNvSpPr>
          <p:nvPr>
            <p:ph type="sldNum" sz="quarter" idx="12"/>
          </p:nvPr>
        </p:nvSpPr>
        <p:spPr/>
        <p:txBody>
          <a:bodyPr/>
          <a:lstStyle/>
          <a:p>
            <a:fld id="{832FE3C5-DE05-426E-BB7C-12DEB038E471}" type="slidenum">
              <a:rPr lang="en-US" smtClean="0"/>
              <a:t>14</a:t>
            </a:fld>
            <a:endParaRPr lang="en-US"/>
          </a:p>
        </p:txBody>
      </p:sp>
    </p:spTree>
    <p:extLst>
      <p:ext uri="{BB962C8B-B14F-4D97-AF65-F5344CB8AC3E}">
        <p14:creationId xmlns:p14="http://schemas.microsoft.com/office/powerpoint/2010/main" val="2818311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97" y="499021"/>
            <a:ext cx="3845273" cy="1257452"/>
          </a:xfrm>
        </p:spPr>
        <p:txBody>
          <a:bodyPr>
            <a:normAutofit fontScale="90000"/>
          </a:bodyPr>
          <a:lstStyle/>
          <a:p>
            <a:r>
              <a:rPr lang="en-US" sz="3075" dirty="0"/>
              <a:t>Problems with Current Inaccessible Solutions</a:t>
            </a:r>
          </a:p>
        </p:txBody>
      </p:sp>
      <p:sp>
        <p:nvSpPr>
          <p:cNvPr id="3" name="Content Placeholder 2"/>
          <p:cNvSpPr>
            <a:spLocks noGrp="1"/>
          </p:cNvSpPr>
          <p:nvPr>
            <p:ph idx="1"/>
          </p:nvPr>
        </p:nvSpPr>
        <p:spPr>
          <a:xfrm>
            <a:off x="390445" y="3330132"/>
            <a:ext cx="3845272" cy="2839064"/>
          </a:xfrm>
        </p:spPr>
        <p:txBody>
          <a:bodyPr>
            <a:normAutofit/>
          </a:bodyPr>
          <a:lstStyle/>
          <a:p>
            <a:r>
              <a:rPr lang="en-US" dirty="0" smtClean="0"/>
              <a:t>Block-level languages</a:t>
            </a:r>
            <a:endParaRPr lang="en-US" dirty="0"/>
          </a:p>
        </p:txBody>
      </p:sp>
      <p:pic>
        <p:nvPicPr>
          <p:cNvPr id="4" name="Picture 3" descr="In this picture, there is an editing window for manipulating sprites, a system of blocks, which is how you write computer code in this language, and a sprite window. " title="This is a picture of the Scratch programming environment"/>
          <p:cNvPicPr>
            <a:picLocks noChangeAspect="1"/>
          </p:cNvPicPr>
          <p:nvPr/>
        </p:nvPicPr>
        <p:blipFill rotWithShape="1">
          <a:blip r:embed="rId2"/>
          <a:srcRect t="526" r="3" b="3"/>
          <a:stretch/>
        </p:blipFill>
        <p:spPr>
          <a:xfrm>
            <a:off x="4440254" y="1603219"/>
            <a:ext cx="4576040" cy="5143493"/>
          </a:xfrm>
          <a:prstGeom prst="rect">
            <a:avLst/>
          </a:prstGeom>
          <a:effectLst/>
        </p:spPr>
      </p:pic>
      <p:sp>
        <p:nvSpPr>
          <p:cNvPr id="5" name="Slide Number Placeholder 4"/>
          <p:cNvSpPr>
            <a:spLocks noGrp="1"/>
          </p:cNvSpPr>
          <p:nvPr>
            <p:ph type="sldNum" sz="quarter" idx="12"/>
          </p:nvPr>
        </p:nvSpPr>
        <p:spPr/>
        <p:txBody>
          <a:bodyPr/>
          <a:lstStyle/>
          <a:p>
            <a:fld id="{832FE3C5-DE05-426E-BB7C-12DEB038E471}" type="slidenum">
              <a:rPr lang="en-US" smtClean="0"/>
              <a:t>15</a:t>
            </a:fld>
            <a:endParaRPr lang="en-US"/>
          </a:p>
        </p:txBody>
      </p:sp>
    </p:spTree>
    <p:extLst>
      <p:ext uri="{BB962C8B-B14F-4D97-AF65-F5344CB8AC3E}">
        <p14:creationId xmlns:p14="http://schemas.microsoft.com/office/powerpoint/2010/main" val="1215052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7" y="369205"/>
            <a:ext cx="8686800" cy="1143000"/>
          </a:xfrm>
        </p:spPr>
        <p:txBody>
          <a:bodyPr/>
          <a:lstStyle/>
          <a:p>
            <a:r>
              <a:rPr lang="en-US" dirty="0" smtClean="0"/>
              <a:t>How We Can Make Things Better</a:t>
            </a:r>
            <a:endParaRPr lang="en-US" dirty="0"/>
          </a:p>
        </p:txBody>
      </p:sp>
      <p:sp>
        <p:nvSpPr>
          <p:cNvPr id="3" name="Content Placeholder 2"/>
          <p:cNvSpPr>
            <a:spLocks noGrp="1"/>
          </p:cNvSpPr>
          <p:nvPr>
            <p:ph idx="1"/>
          </p:nvPr>
        </p:nvSpPr>
        <p:spPr>
          <a:xfrm>
            <a:off x="426954" y="2673841"/>
            <a:ext cx="7662864" cy="3267169"/>
          </a:xfrm>
        </p:spPr>
        <p:txBody>
          <a:bodyPr/>
          <a:lstStyle/>
          <a:p>
            <a:r>
              <a:rPr lang="en-US" dirty="0" smtClean="0"/>
              <a:t>Weaving inclusive design into programming technologies themselves</a:t>
            </a:r>
          </a:p>
          <a:p>
            <a:r>
              <a:rPr lang="en-US" dirty="0" smtClean="0"/>
              <a:t>This is not only a tooling problem but the inputs, outputs, and the surrounding educational and professional resources need to be born accessible</a:t>
            </a:r>
            <a:endParaRPr lang="en-US" dirty="0"/>
          </a:p>
        </p:txBody>
      </p:sp>
      <p:pic>
        <p:nvPicPr>
          <p:cNvPr id="4" name="Picture 3" descr="The WeScheme blocks view is visible. Different blocks represent variables, functions, and other expressions in a small sample program."/>
          <p:cNvPicPr>
            <a:picLocks noChangeAspect="1"/>
          </p:cNvPicPr>
          <p:nvPr/>
        </p:nvPicPr>
        <p:blipFill>
          <a:blip r:embed="rId2"/>
          <a:stretch>
            <a:fillRect/>
          </a:stretch>
        </p:blipFill>
        <p:spPr>
          <a:xfrm>
            <a:off x="5821197" y="4540121"/>
            <a:ext cx="3093410" cy="2317879"/>
          </a:xfrm>
          <a:prstGeom prst="rect">
            <a:avLst/>
          </a:prstGeom>
        </p:spPr>
      </p:pic>
      <p:sp>
        <p:nvSpPr>
          <p:cNvPr id="5" name="Slide Number Placeholder 4"/>
          <p:cNvSpPr>
            <a:spLocks noGrp="1"/>
          </p:cNvSpPr>
          <p:nvPr>
            <p:ph type="sldNum" sz="quarter" idx="12"/>
          </p:nvPr>
        </p:nvSpPr>
        <p:spPr/>
        <p:txBody>
          <a:bodyPr/>
          <a:lstStyle/>
          <a:p>
            <a:fld id="{832FE3C5-DE05-426E-BB7C-12DEB038E471}" type="slidenum">
              <a:rPr lang="en-US" smtClean="0"/>
              <a:t>16</a:t>
            </a:fld>
            <a:endParaRPr lang="en-US"/>
          </a:p>
        </p:txBody>
      </p:sp>
    </p:spTree>
    <p:extLst>
      <p:ext uri="{BB962C8B-B14F-4D97-AF65-F5344CB8AC3E}">
        <p14:creationId xmlns:p14="http://schemas.microsoft.com/office/powerpoint/2010/main" val="1292282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This Matter?</a:t>
            </a:r>
            <a:endParaRPr lang="en-US" dirty="0"/>
          </a:p>
        </p:txBody>
      </p:sp>
      <p:sp>
        <p:nvSpPr>
          <p:cNvPr id="3" name="Content Placeholder 2"/>
          <p:cNvSpPr>
            <a:spLocks noGrp="1"/>
          </p:cNvSpPr>
          <p:nvPr>
            <p:ph idx="1"/>
          </p:nvPr>
        </p:nvSpPr>
        <p:spPr/>
        <p:txBody>
          <a:bodyPr>
            <a:normAutofit lnSpcReduction="10000"/>
          </a:bodyPr>
          <a:lstStyle/>
          <a:p>
            <a:r>
              <a:rPr lang="en-US" dirty="0" smtClean="0"/>
              <a:t>Persons with disabilities need to be part of the solution creation process, not just recipients of benevolent works</a:t>
            </a:r>
          </a:p>
          <a:p>
            <a:r>
              <a:rPr lang="en-US" dirty="0" smtClean="0"/>
              <a:t>By facilitating access to computer science education, students with disabilities are given the tools they need to create the assistive technologies of the future</a:t>
            </a:r>
          </a:p>
          <a:p>
            <a:r>
              <a:rPr lang="en-US" dirty="0" smtClean="0"/>
              <a:t>Institutional inertia matters a lot! We can easily lose an entire generation’s representation in computer science if we don’t find solutions to these problems</a:t>
            </a:r>
            <a:endParaRPr lang="en-US" dirty="0"/>
          </a:p>
        </p:txBody>
      </p:sp>
      <p:sp>
        <p:nvSpPr>
          <p:cNvPr id="4" name="Slide Number Placeholder 3"/>
          <p:cNvSpPr>
            <a:spLocks noGrp="1"/>
          </p:cNvSpPr>
          <p:nvPr>
            <p:ph type="sldNum" sz="quarter" idx="12"/>
          </p:nvPr>
        </p:nvSpPr>
        <p:spPr/>
        <p:txBody>
          <a:bodyPr/>
          <a:lstStyle/>
          <a:p>
            <a:fld id="{832FE3C5-DE05-426E-BB7C-12DEB038E471}" type="slidenum">
              <a:rPr lang="en-US" smtClean="0"/>
              <a:t>17</a:t>
            </a:fld>
            <a:endParaRPr lang="en-US"/>
          </a:p>
        </p:txBody>
      </p:sp>
    </p:spTree>
    <p:extLst>
      <p:ext uri="{BB962C8B-B14F-4D97-AF65-F5344CB8AC3E}">
        <p14:creationId xmlns:p14="http://schemas.microsoft.com/office/powerpoint/2010/main" val="1008779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Quorum Started in 2009 as a Language for the Blind</a:t>
            </a:r>
            <a:endParaRPr lang="en-US" dirty="0"/>
          </a:p>
        </p:txBody>
      </p:sp>
      <p:sp>
        <p:nvSpPr>
          <p:cNvPr id="3" name="Content Placeholder 2"/>
          <p:cNvSpPr>
            <a:spLocks noGrp="1"/>
          </p:cNvSpPr>
          <p:nvPr>
            <p:ph idx="1"/>
          </p:nvPr>
        </p:nvSpPr>
        <p:spPr>
          <a:xfrm>
            <a:off x="739775" y="2770094"/>
            <a:ext cx="3922939" cy="3267169"/>
          </a:xfrm>
        </p:spPr>
        <p:txBody>
          <a:bodyPr>
            <a:normAutofit/>
          </a:bodyPr>
          <a:lstStyle/>
          <a:p>
            <a:r>
              <a:rPr lang="en-US" dirty="0" smtClean="0"/>
              <a:t>Until 2012, the language was used exclusively by this community</a:t>
            </a:r>
          </a:p>
          <a:p>
            <a:r>
              <a:rPr lang="en-US" dirty="0" smtClean="0"/>
              <a:t>As Quorum was born accessible, we conducted extensive testing with this user community</a:t>
            </a:r>
          </a:p>
          <a:p>
            <a:r>
              <a:rPr lang="en-US" dirty="0" smtClean="0"/>
              <a:t>Under an NSF grant, CNS-0940521, many schools for the blind started teaching Quorum</a:t>
            </a:r>
            <a:endParaRPr lang="en-US" dirty="0"/>
          </a:p>
        </p:txBody>
      </p:sp>
      <p:pic>
        <p:nvPicPr>
          <p:cNvPr id="4" name="Picture 3" descr="This is a picture of a a programmer named Sina Bahram. Sina happens to be blind and is a world-class developer that has been honored by the U.S. White House under President Barrack Obama for his contributions." title="Sina Bahram"/>
          <p:cNvPicPr>
            <a:picLocks noChangeAspect="1"/>
          </p:cNvPicPr>
          <p:nvPr/>
        </p:nvPicPr>
        <p:blipFill>
          <a:blip r:embed="rId2"/>
          <a:stretch>
            <a:fillRect/>
          </a:stretch>
        </p:blipFill>
        <p:spPr>
          <a:xfrm>
            <a:off x="4599214" y="2770094"/>
            <a:ext cx="4434114" cy="2868489"/>
          </a:xfrm>
          <a:prstGeom prst="rect">
            <a:avLst/>
          </a:prstGeom>
        </p:spPr>
      </p:pic>
      <p:sp>
        <p:nvSpPr>
          <p:cNvPr id="5" name="TextBox 4"/>
          <p:cNvSpPr txBox="1"/>
          <p:nvPr/>
        </p:nvSpPr>
        <p:spPr>
          <a:xfrm>
            <a:off x="4599214" y="5652417"/>
            <a:ext cx="4434114" cy="954107"/>
          </a:xfrm>
          <a:prstGeom prst="rect">
            <a:avLst/>
          </a:prstGeom>
          <a:noFill/>
        </p:spPr>
        <p:txBody>
          <a:bodyPr wrap="square" rtlCol="0">
            <a:spAutoFit/>
          </a:bodyPr>
          <a:lstStyle/>
          <a:p>
            <a:pPr algn="ctr"/>
            <a:r>
              <a:rPr lang="en-US" sz="1400" dirty="0" err="1" smtClean="0"/>
              <a:t>Sina</a:t>
            </a:r>
            <a:r>
              <a:rPr lang="en-US" sz="1400" dirty="0" smtClean="0"/>
              <a:t> </a:t>
            </a:r>
            <a:r>
              <a:rPr lang="en-US" sz="1400" dirty="0" err="1" smtClean="0"/>
              <a:t>Bahram</a:t>
            </a:r>
            <a:endParaRPr lang="en-US" sz="1400" dirty="0" smtClean="0"/>
          </a:p>
          <a:p>
            <a:pPr algn="ctr"/>
            <a:r>
              <a:rPr lang="en-US" sz="1400" dirty="0" smtClean="0"/>
              <a:t>White House Champion of Change</a:t>
            </a:r>
          </a:p>
          <a:p>
            <a:pPr algn="ctr"/>
            <a:r>
              <a:rPr lang="en-US" sz="1400" dirty="0" smtClean="0"/>
              <a:t>Prime Access Consulting</a:t>
            </a:r>
          </a:p>
          <a:p>
            <a:pPr algn="ctr"/>
            <a:r>
              <a:rPr lang="en-US" sz="1400" dirty="0">
                <a:hlinkClick r:id="rId3"/>
              </a:rPr>
              <a:t>https://pac.bz</a:t>
            </a:r>
            <a:r>
              <a:rPr lang="en-US" sz="1400" dirty="0" smtClean="0">
                <a:hlinkClick r:id="rId3"/>
              </a:rPr>
              <a:t>/</a:t>
            </a:r>
            <a:endParaRPr lang="en-US" sz="1400" dirty="0"/>
          </a:p>
        </p:txBody>
      </p:sp>
      <p:sp>
        <p:nvSpPr>
          <p:cNvPr id="6" name="Slide Number Placeholder 5"/>
          <p:cNvSpPr>
            <a:spLocks noGrp="1"/>
          </p:cNvSpPr>
          <p:nvPr>
            <p:ph type="sldNum" sz="quarter" idx="12"/>
          </p:nvPr>
        </p:nvSpPr>
        <p:spPr/>
        <p:txBody>
          <a:bodyPr/>
          <a:lstStyle/>
          <a:p>
            <a:fld id="{832FE3C5-DE05-426E-BB7C-12DEB038E471}" type="slidenum">
              <a:rPr lang="en-US" smtClean="0"/>
              <a:t>18</a:t>
            </a:fld>
            <a:endParaRPr lang="en-US"/>
          </a:p>
        </p:txBody>
      </p:sp>
    </p:spTree>
    <p:extLst>
      <p:ext uri="{BB962C8B-B14F-4D97-AF65-F5344CB8AC3E}">
        <p14:creationId xmlns:p14="http://schemas.microsoft.com/office/powerpoint/2010/main" val="635761687"/>
      </p:ext>
    </p:extLst>
  </p:cSld>
  <p:clrMapOvr>
    <a:masterClrMapping/>
  </p:clrMapOvr>
  <mc:AlternateContent xmlns:mc="http://schemas.openxmlformats.org/markup-compatibility/2006" xmlns:p14="http://schemas.microsoft.com/office/powerpoint/2010/main">
    <mc:Choice Requires="p14">
      <p:transition spd="slow" p14:dur="2000" advTm="26189"/>
    </mc:Choice>
    <mc:Fallback xmlns="">
      <p:transition xmlns:p14="http://schemas.microsoft.com/office/powerpoint/2010/main" spd="slow" advTm="2618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Quorum and all supporting materials are free for all</a:t>
            </a:r>
            <a:endParaRPr lang="en-US" dirty="0"/>
          </a:p>
        </p:txBody>
      </p:sp>
      <p:sp>
        <p:nvSpPr>
          <p:cNvPr id="3" name="Content Placeholder 2"/>
          <p:cNvSpPr>
            <a:spLocks noGrp="1"/>
          </p:cNvSpPr>
          <p:nvPr>
            <p:ph idx="1"/>
          </p:nvPr>
        </p:nvSpPr>
        <p:spPr/>
        <p:txBody>
          <a:bodyPr>
            <a:normAutofit/>
          </a:bodyPr>
          <a:lstStyle/>
          <a:p>
            <a:r>
              <a:rPr lang="en-US" dirty="0" smtClean="0"/>
              <a:t>On Quorum, we have available:</a:t>
            </a:r>
          </a:p>
          <a:p>
            <a:pPr lvl="1"/>
            <a:r>
              <a:rPr lang="en-US" dirty="0" smtClean="0"/>
              <a:t>The language itself (BSD Software License)</a:t>
            </a:r>
          </a:p>
          <a:p>
            <a:pPr lvl="1"/>
            <a:r>
              <a:rPr lang="en-US" dirty="0" smtClean="0"/>
              <a:t>A Standard Library (BSD Software License)</a:t>
            </a:r>
          </a:p>
          <a:p>
            <a:pPr lvl="1"/>
            <a:r>
              <a:rPr lang="en-US" dirty="0" smtClean="0"/>
              <a:t>Tutorials and Documentation (Creative Commons)</a:t>
            </a:r>
          </a:p>
          <a:p>
            <a:pPr lvl="1"/>
            <a:r>
              <a:rPr lang="en-US" dirty="0" smtClean="0"/>
              <a:t>Lessons for students to learn (Creative Commons)</a:t>
            </a:r>
          </a:p>
          <a:p>
            <a:r>
              <a:rPr lang="en-US" dirty="0" smtClean="0"/>
              <a:t>Materials are vetted by a curriculum committee of professional teachers</a:t>
            </a:r>
            <a:r>
              <a:rPr lang="en-US" dirty="0"/>
              <a:t> </a:t>
            </a:r>
            <a:r>
              <a:rPr lang="en-US" dirty="0" smtClean="0"/>
              <a:t>with expertise in education and accessibility</a:t>
            </a:r>
          </a:p>
          <a:p>
            <a:r>
              <a:rPr lang="en-US" dirty="0" smtClean="0"/>
              <a:t>Curriculum follows a series of tracks in gaming, LEGO robots, and a variety of other computer science topics</a:t>
            </a:r>
          </a:p>
        </p:txBody>
      </p:sp>
      <p:sp>
        <p:nvSpPr>
          <p:cNvPr id="4" name="Slide Number Placeholder 3"/>
          <p:cNvSpPr>
            <a:spLocks noGrp="1"/>
          </p:cNvSpPr>
          <p:nvPr>
            <p:ph type="sldNum" sz="quarter" idx="12"/>
          </p:nvPr>
        </p:nvSpPr>
        <p:spPr/>
        <p:txBody>
          <a:bodyPr/>
          <a:lstStyle/>
          <a:p>
            <a:fld id="{832FE3C5-DE05-426E-BB7C-12DEB038E471}" type="slidenum">
              <a:rPr lang="en-US" smtClean="0"/>
              <a:t>19</a:t>
            </a:fld>
            <a:endParaRPr lang="en-US"/>
          </a:p>
        </p:txBody>
      </p:sp>
    </p:spTree>
    <p:extLst>
      <p:ext uri="{BB962C8B-B14F-4D97-AF65-F5344CB8AC3E}">
        <p14:creationId xmlns:p14="http://schemas.microsoft.com/office/powerpoint/2010/main" val="1991932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44" y="784866"/>
            <a:ext cx="8229600" cy="1143000"/>
          </a:xfrm>
        </p:spPr>
        <p:txBody>
          <a:bodyPr/>
          <a:lstStyle/>
          <a:p>
            <a:r>
              <a:rPr lang="en-US" dirty="0" smtClean="0"/>
              <a:t>Today’s Presenters</a:t>
            </a:r>
            <a:endParaRPr lang="en-US" dirty="0"/>
          </a:p>
        </p:txBody>
      </p:sp>
      <p:pic>
        <p:nvPicPr>
          <p:cNvPr id="3" name="Picture 2" title="A headshot photograph of Richard Ladn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577" y="3008647"/>
            <a:ext cx="1710146" cy="2151129"/>
          </a:xfrm>
          <a:prstGeom prst="rect">
            <a:avLst/>
          </a:prstGeom>
        </p:spPr>
      </p:pic>
      <p:sp>
        <p:nvSpPr>
          <p:cNvPr id="6" name="TextBox 5"/>
          <p:cNvSpPr txBox="1"/>
          <p:nvPr/>
        </p:nvSpPr>
        <p:spPr>
          <a:xfrm>
            <a:off x="578044" y="5159776"/>
            <a:ext cx="2369211" cy="584775"/>
          </a:xfrm>
          <a:prstGeom prst="rect">
            <a:avLst/>
          </a:prstGeom>
          <a:noFill/>
        </p:spPr>
        <p:txBody>
          <a:bodyPr wrap="square" rtlCol="0">
            <a:spAutoFit/>
          </a:bodyPr>
          <a:lstStyle/>
          <a:p>
            <a:pPr algn="ctr"/>
            <a:r>
              <a:rPr lang="en-US" dirty="0" smtClean="0"/>
              <a:t>Richard Ladner</a:t>
            </a:r>
          </a:p>
          <a:p>
            <a:pPr algn="ctr"/>
            <a:r>
              <a:rPr lang="en-US" sz="1400" dirty="0" smtClean="0"/>
              <a:t>University Of Washington</a:t>
            </a:r>
            <a:endParaRPr lang="en-US" sz="1400" dirty="0"/>
          </a:p>
        </p:txBody>
      </p:sp>
      <p:pic>
        <p:nvPicPr>
          <p:cNvPr id="4" name="Picture 3" title="A headshot photograph of Sina Bahr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008" y="3008647"/>
            <a:ext cx="1429905" cy="2151129"/>
          </a:xfrm>
          <a:prstGeom prst="rect">
            <a:avLst/>
          </a:prstGeom>
        </p:spPr>
      </p:pic>
      <p:sp>
        <p:nvSpPr>
          <p:cNvPr id="7" name="TextBox 6"/>
          <p:cNvSpPr txBox="1"/>
          <p:nvPr/>
        </p:nvSpPr>
        <p:spPr>
          <a:xfrm>
            <a:off x="3181354" y="5159776"/>
            <a:ext cx="2369211" cy="584775"/>
          </a:xfrm>
          <a:prstGeom prst="rect">
            <a:avLst/>
          </a:prstGeom>
          <a:noFill/>
        </p:spPr>
        <p:txBody>
          <a:bodyPr wrap="square" rtlCol="0">
            <a:spAutoFit/>
          </a:bodyPr>
          <a:lstStyle/>
          <a:p>
            <a:pPr algn="ctr"/>
            <a:r>
              <a:rPr lang="en-US" dirty="0" smtClean="0"/>
              <a:t>Sina Bahram</a:t>
            </a:r>
          </a:p>
          <a:p>
            <a:pPr algn="ctr"/>
            <a:r>
              <a:rPr lang="en-US" sz="1400" dirty="0" smtClean="0"/>
              <a:t>Prime Access Consulting</a:t>
            </a:r>
            <a:endParaRPr lang="en-US" sz="1400" dirty="0"/>
          </a:p>
        </p:txBody>
      </p:sp>
      <p:pic>
        <p:nvPicPr>
          <p:cNvPr id="5" name="Picture 4" title="A headshot photograph of Andreas Stefik"/>
          <p:cNvPicPr>
            <a:picLocks noChangeAspect="1"/>
          </p:cNvPicPr>
          <p:nvPr/>
        </p:nvPicPr>
        <p:blipFill rotWithShape="1">
          <a:blip r:embed="rId5" cstate="print">
            <a:extLst>
              <a:ext uri="{28A0092B-C50C-407E-A947-70E740481C1C}">
                <a14:useLocalDpi xmlns:a14="http://schemas.microsoft.com/office/drawing/2010/main" val="0"/>
              </a:ext>
            </a:extLst>
          </a:blip>
          <a:srcRect l="24050" r="11814"/>
          <a:stretch/>
        </p:blipFill>
        <p:spPr>
          <a:xfrm>
            <a:off x="6114198" y="3003430"/>
            <a:ext cx="2074460" cy="2156346"/>
          </a:xfrm>
          <a:prstGeom prst="rect">
            <a:avLst/>
          </a:prstGeom>
        </p:spPr>
      </p:pic>
      <p:sp>
        <p:nvSpPr>
          <p:cNvPr id="8" name="TextBox 7"/>
          <p:cNvSpPr txBox="1"/>
          <p:nvPr/>
        </p:nvSpPr>
        <p:spPr>
          <a:xfrm>
            <a:off x="5788026" y="5159775"/>
            <a:ext cx="2726803" cy="584775"/>
          </a:xfrm>
          <a:prstGeom prst="rect">
            <a:avLst/>
          </a:prstGeom>
          <a:noFill/>
        </p:spPr>
        <p:txBody>
          <a:bodyPr wrap="square" rtlCol="0">
            <a:spAutoFit/>
          </a:bodyPr>
          <a:lstStyle/>
          <a:p>
            <a:pPr algn="ctr"/>
            <a:r>
              <a:rPr lang="en-US" dirty="0" smtClean="0"/>
              <a:t>Andreas Stefik</a:t>
            </a:r>
          </a:p>
          <a:p>
            <a:pPr algn="ctr"/>
            <a:r>
              <a:rPr lang="en-US" sz="1400" dirty="0" smtClean="0"/>
              <a:t>University of Nevada, Las Vegas</a:t>
            </a:r>
            <a:endParaRPr lang="en-US" sz="1400" dirty="0"/>
          </a:p>
        </p:txBody>
      </p:sp>
      <p:sp>
        <p:nvSpPr>
          <p:cNvPr id="9" name="Slide Number Placeholder 8"/>
          <p:cNvSpPr>
            <a:spLocks noGrp="1"/>
          </p:cNvSpPr>
          <p:nvPr>
            <p:ph type="sldNum" sz="quarter" idx="12"/>
          </p:nvPr>
        </p:nvSpPr>
        <p:spPr/>
        <p:txBody>
          <a:bodyPr/>
          <a:lstStyle/>
          <a:p>
            <a:fld id="{832FE3C5-DE05-426E-BB7C-12DEB038E471}" type="slidenum">
              <a:rPr lang="en-US" smtClean="0"/>
              <a:t>2</a:t>
            </a:fld>
            <a:endParaRPr lang="en-US"/>
          </a:p>
        </p:txBody>
      </p:sp>
    </p:spTree>
    <p:extLst>
      <p:ext uri="{BB962C8B-B14F-4D97-AF65-F5344CB8AC3E}">
        <p14:creationId xmlns:p14="http://schemas.microsoft.com/office/powerpoint/2010/main" val="1408493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Programming in Quorum (EPIQ) Appeared</a:t>
            </a:r>
            <a:endParaRPr lang="en-US" dirty="0"/>
          </a:p>
        </p:txBody>
      </p:sp>
      <p:sp>
        <p:nvSpPr>
          <p:cNvPr id="3" name="Content Placeholder 2"/>
          <p:cNvSpPr>
            <a:spLocks noGrp="1"/>
          </p:cNvSpPr>
          <p:nvPr>
            <p:ph idx="1"/>
          </p:nvPr>
        </p:nvSpPr>
        <p:spPr>
          <a:xfrm>
            <a:off x="739775" y="2652234"/>
            <a:ext cx="3724160" cy="3814735"/>
          </a:xfrm>
        </p:spPr>
        <p:txBody>
          <a:bodyPr>
            <a:normAutofit/>
          </a:bodyPr>
          <a:lstStyle/>
          <a:p>
            <a:r>
              <a:rPr lang="en-US" dirty="0" smtClean="0"/>
              <a:t>By 2016, about half of the schools using Quorum are in general education </a:t>
            </a:r>
            <a:r>
              <a:rPr lang="mr-IN" dirty="0" smtClean="0"/>
              <a:t>–</a:t>
            </a:r>
            <a:r>
              <a:rPr lang="en-US" dirty="0" smtClean="0"/>
              <a:t> about 2,500 students</a:t>
            </a:r>
          </a:p>
          <a:p>
            <a:r>
              <a:rPr lang="en-US" dirty="0" smtClean="0"/>
              <a:t>Quorum expanded significantly</a:t>
            </a:r>
          </a:p>
          <a:p>
            <a:pPr lvl="1"/>
            <a:r>
              <a:rPr lang="en-US" dirty="0" smtClean="0"/>
              <a:t>Extensive multimedia libraries</a:t>
            </a:r>
          </a:p>
          <a:p>
            <a:pPr lvl="1"/>
            <a:r>
              <a:rPr lang="en-US" dirty="0" smtClean="0"/>
              <a:t>Extensive teacher created documentation was developed</a:t>
            </a:r>
          </a:p>
          <a:p>
            <a:pPr lvl="1"/>
            <a:r>
              <a:rPr lang="en-US" dirty="0" smtClean="0"/>
              <a:t>Easy text-to-speech with the “say” command</a:t>
            </a:r>
            <a:endParaRPr lang="en-US" dirty="0"/>
          </a:p>
        </p:txBody>
      </p:sp>
      <p:pic>
        <p:nvPicPr>
          <p:cNvPr id="6" name="Picture 5" descr="This is a picture of the Experience Programming in Quorum community, as of 2015. There is approximately 40 people in the photograph." title="EPIQ Community"/>
          <p:cNvPicPr>
            <a:picLocks noChangeAspect="1"/>
          </p:cNvPicPr>
          <p:nvPr/>
        </p:nvPicPr>
        <p:blipFill>
          <a:blip r:embed="rId2"/>
          <a:stretch>
            <a:fillRect/>
          </a:stretch>
        </p:blipFill>
        <p:spPr>
          <a:xfrm>
            <a:off x="4572000" y="5120208"/>
            <a:ext cx="4044950" cy="1200844"/>
          </a:xfrm>
          <a:prstGeom prst="rect">
            <a:avLst/>
          </a:prstGeom>
        </p:spPr>
      </p:pic>
      <p:sp>
        <p:nvSpPr>
          <p:cNvPr id="4" name="TextBox 3"/>
          <p:cNvSpPr txBox="1"/>
          <p:nvPr/>
        </p:nvSpPr>
        <p:spPr>
          <a:xfrm>
            <a:off x="7539645" y="6466969"/>
            <a:ext cx="1488366" cy="369332"/>
          </a:xfrm>
          <a:prstGeom prst="rect">
            <a:avLst/>
          </a:prstGeom>
          <a:noFill/>
        </p:spPr>
        <p:txBody>
          <a:bodyPr wrap="square" rtlCol="0">
            <a:spAutoFit/>
          </a:bodyPr>
          <a:lstStyle/>
          <a:p>
            <a:r>
              <a:rPr lang="en-US" dirty="0" smtClean="0"/>
              <a:t>EPIQ 2015</a:t>
            </a:r>
            <a:endParaRPr lang="en-US" dirty="0"/>
          </a:p>
        </p:txBody>
      </p:sp>
      <p:pic>
        <p:nvPicPr>
          <p:cNvPr id="7" name="Picture 6" descr="This map shows about 40 schools currently using the Quorum programming language in the classroom." title="This is a map of the known schools using Quorum"/>
          <p:cNvPicPr>
            <a:picLocks noChangeAspect="1"/>
          </p:cNvPicPr>
          <p:nvPr/>
        </p:nvPicPr>
        <p:blipFill>
          <a:blip r:embed="rId3"/>
          <a:stretch>
            <a:fillRect/>
          </a:stretch>
        </p:blipFill>
        <p:spPr>
          <a:xfrm>
            <a:off x="4572000" y="2652234"/>
            <a:ext cx="4044950" cy="2290226"/>
          </a:xfrm>
          <a:prstGeom prst="rect">
            <a:avLst/>
          </a:prstGeom>
        </p:spPr>
      </p:pic>
      <p:sp>
        <p:nvSpPr>
          <p:cNvPr id="5" name="Slide Number Placeholder 4"/>
          <p:cNvSpPr>
            <a:spLocks noGrp="1"/>
          </p:cNvSpPr>
          <p:nvPr>
            <p:ph type="sldNum" sz="quarter" idx="12"/>
          </p:nvPr>
        </p:nvSpPr>
        <p:spPr/>
        <p:txBody>
          <a:bodyPr/>
          <a:lstStyle/>
          <a:p>
            <a:fld id="{832FE3C5-DE05-426E-BB7C-12DEB038E471}" type="slidenum">
              <a:rPr lang="en-US" smtClean="0"/>
              <a:t>20</a:t>
            </a:fld>
            <a:endParaRPr lang="en-US"/>
          </a:p>
        </p:txBody>
      </p:sp>
    </p:spTree>
    <p:extLst>
      <p:ext uri="{BB962C8B-B14F-4D97-AF65-F5344CB8AC3E}">
        <p14:creationId xmlns:p14="http://schemas.microsoft.com/office/powerpoint/2010/main" val="812827739"/>
      </p:ext>
    </p:extLst>
  </p:cSld>
  <p:clrMapOvr>
    <a:masterClrMapping/>
  </p:clrMapOvr>
  <mc:AlternateContent xmlns:mc="http://schemas.openxmlformats.org/markup-compatibility/2006" xmlns:p14="http://schemas.microsoft.com/office/powerpoint/2010/main">
    <mc:Choice Requires="p14">
      <p:transition spd="slow" p14:dur="2000" advTm="48869"/>
    </mc:Choice>
    <mc:Fallback xmlns="">
      <p:transition xmlns:p14="http://schemas.microsoft.com/office/powerpoint/2010/main" spd="slow" advTm="4886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Quorum Support in Practice?</a:t>
            </a:r>
            <a:endParaRPr lang="en-US" dirty="0"/>
          </a:p>
        </p:txBody>
      </p:sp>
      <p:sp>
        <p:nvSpPr>
          <p:cNvPr id="3" name="Content Placeholder 2"/>
          <p:cNvSpPr>
            <a:spLocks noGrp="1"/>
          </p:cNvSpPr>
          <p:nvPr>
            <p:ph idx="1"/>
          </p:nvPr>
        </p:nvSpPr>
        <p:spPr>
          <a:xfrm>
            <a:off x="739775" y="2770094"/>
            <a:ext cx="3855725" cy="3964538"/>
          </a:xfrm>
        </p:spPr>
        <p:txBody>
          <a:bodyPr>
            <a:normAutofit fontScale="85000" lnSpcReduction="20000"/>
          </a:bodyPr>
          <a:lstStyle/>
          <a:p>
            <a:r>
              <a:rPr lang="en-US" b="1" dirty="0" smtClean="0"/>
              <a:t>Extensive Multimedia libraries</a:t>
            </a:r>
            <a:endParaRPr lang="en-US" dirty="0" smtClean="0"/>
          </a:p>
          <a:p>
            <a:pPr lvl="1"/>
            <a:r>
              <a:rPr lang="en-US" dirty="0" smtClean="0"/>
              <a:t>We support 2D and 3D game multimedia designs (sound + graphics)</a:t>
            </a:r>
          </a:p>
          <a:p>
            <a:pPr lvl="1"/>
            <a:r>
              <a:rPr lang="en-US" dirty="0" smtClean="0"/>
              <a:t>Extensive technical backend (e.g., </a:t>
            </a:r>
            <a:r>
              <a:rPr lang="en-US" dirty="0" err="1" smtClean="0"/>
              <a:t>openGL</a:t>
            </a:r>
            <a:r>
              <a:rPr lang="en-US" dirty="0" smtClean="0"/>
              <a:t>, </a:t>
            </a:r>
            <a:r>
              <a:rPr lang="en-US" dirty="0" err="1" smtClean="0"/>
              <a:t>openAL</a:t>
            </a:r>
            <a:r>
              <a:rPr lang="en-US" dirty="0" smtClean="0"/>
              <a:t>, hardware acceleration)</a:t>
            </a:r>
          </a:p>
          <a:p>
            <a:pPr lvl="1"/>
            <a:r>
              <a:rPr lang="en-US" dirty="0" smtClean="0"/>
              <a:t>Embedded Physics (Quorum 5)</a:t>
            </a:r>
          </a:p>
          <a:p>
            <a:r>
              <a:rPr lang="en-US" b="1" dirty="0" smtClean="0"/>
              <a:t>Multi-Platform Support</a:t>
            </a:r>
            <a:endParaRPr lang="en-US" dirty="0" smtClean="0"/>
          </a:p>
          <a:p>
            <a:pPr lvl="1"/>
            <a:r>
              <a:rPr lang="en-US" dirty="0" smtClean="0"/>
              <a:t>Windows and Mac OS X</a:t>
            </a:r>
          </a:p>
          <a:p>
            <a:pPr lvl="1"/>
            <a:r>
              <a:rPr lang="en-US" dirty="0" smtClean="0"/>
              <a:t>Run in a Browser, including games, in Quorum 5 (June)</a:t>
            </a:r>
          </a:p>
          <a:p>
            <a:pPr lvl="1"/>
            <a:r>
              <a:rPr lang="en-US" dirty="0" smtClean="0"/>
              <a:t>Can compile to iPhone in Quorum 4 (Android in Quorum 6 - 2018)</a:t>
            </a:r>
          </a:p>
          <a:p>
            <a:r>
              <a:rPr lang="en-US" b="1" dirty="0" smtClean="0"/>
              <a:t>Extensive Additional Support</a:t>
            </a:r>
            <a:endParaRPr lang="en-US" dirty="0" smtClean="0"/>
          </a:p>
          <a:p>
            <a:pPr lvl="1"/>
            <a:r>
              <a:rPr lang="en-US" dirty="0" smtClean="0"/>
              <a:t>Libraries for music, LEGO (accessibly), math, and many other features</a:t>
            </a:r>
          </a:p>
          <a:p>
            <a:pPr lvl="1"/>
            <a:r>
              <a:rPr lang="en-US" dirty="0" smtClean="0"/>
              <a:t>Support in NetBeans, on the web, and in the console</a:t>
            </a:r>
            <a:endParaRPr lang="en-US" dirty="0"/>
          </a:p>
        </p:txBody>
      </p:sp>
      <p:sp>
        <p:nvSpPr>
          <p:cNvPr id="4" name="Rectangle 3"/>
          <p:cNvSpPr/>
          <p:nvPr/>
        </p:nvSpPr>
        <p:spPr>
          <a:xfrm>
            <a:off x="4899418" y="2641204"/>
            <a:ext cx="3862580" cy="4093428"/>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just"/>
            <a:r>
              <a:rPr lang="en-US" sz="20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Key Point: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just"/>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Quorum provides extensive commercial strength and powerful support, but is extensively vetted for ease of using precise and replicable methods.</a:t>
            </a:r>
          </a:p>
          <a:p>
            <a:pPr algn="just"/>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Quorum is likely not for the </a:t>
            </a:r>
            <a:r>
              <a:rPr lang="en-US"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very</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young (e.g., those that cannot read), but is used extensively by middle and high school students, including those with disabilities.</a:t>
            </a:r>
          </a:p>
        </p:txBody>
      </p:sp>
      <p:sp>
        <p:nvSpPr>
          <p:cNvPr id="5" name="Slide Number Placeholder 4"/>
          <p:cNvSpPr>
            <a:spLocks noGrp="1"/>
          </p:cNvSpPr>
          <p:nvPr>
            <p:ph type="sldNum" sz="quarter" idx="12"/>
          </p:nvPr>
        </p:nvSpPr>
        <p:spPr/>
        <p:txBody>
          <a:bodyPr/>
          <a:lstStyle/>
          <a:p>
            <a:fld id="{832FE3C5-DE05-426E-BB7C-12DEB038E471}" type="slidenum">
              <a:rPr lang="en-US" smtClean="0"/>
              <a:t>21</a:t>
            </a:fld>
            <a:endParaRPr lang="en-US"/>
          </a:p>
        </p:txBody>
      </p:sp>
    </p:spTree>
    <p:extLst>
      <p:ext uri="{BB962C8B-B14F-4D97-AF65-F5344CB8AC3E}">
        <p14:creationId xmlns:p14="http://schemas.microsoft.com/office/powerpoint/2010/main" val="3857147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Quorum, we try to make </a:t>
            </a:r>
            <a:r>
              <a:rPr lang="en-US" b="1" i="1" dirty="0"/>
              <a:t>hard</a:t>
            </a:r>
            <a:r>
              <a:rPr lang="en-US" dirty="0"/>
              <a:t> things </a:t>
            </a:r>
            <a:r>
              <a:rPr lang="en-US" b="1" i="1" dirty="0"/>
              <a:t>easier</a:t>
            </a:r>
            <a:endParaRPr lang="en-US" dirty="0"/>
          </a:p>
        </p:txBody>
      </p:sp>
      <p:sp>
        <p:nvSpPr>
          <p:cNvPr id="3" name="Content Placeholder 2"/>
          <p:cNvSpPr>
            <a:spLocks noGrp="1"/>
          </p:cNvSpPr>
          <p:nvPr>
            <p:ph idx="1"/>
          </p:nvPr>
        </p:nvSpPr>
        <p:spPr/>
        <p:txBody>
          <a:bodyPr>
            <a:normAutofit/>
          </a:bodyPr>
          <a:lstStyle/>
          <a:p>
            <a:r>
              <a:rPr lang="en-US" dirty="0" smtClean="0"/>
              <a:t>Consider an example: writing a 3D audio system</a:t>
            </a:r>
          </a:p>
          <a:p>
            <a:r>
              <a:rPr lang="en-US" dirty="0" smtClean="0"/>
              <a:t>One way we might do that is to use a library called </a:t>
            </a:r>
            <a:r>
              <a:rPr lang="en-US" dirty="0" err="1" smtClean="0"/>
              <a:t>OpenAL</a:t>
            </a:r>
            <a:r>
              <a:rPr lang="en-US" dirty="0" smtClean="0"/>
              <a:t> in C++</a:t>
            </a:r>
          </a:p>
          <a:p>
            <a:r>
              <a:rPr lang="en-US" dirty="0" smtClean="0"/>
              <a:t>Some features of </a:t>
            </a:r>
            <a:r>
              <a:rPr lang="en-US" dirty="0" err="1" smtClean="0"/>
              <a:t>OpenAL</a:t>
            </a:r>
            <a:r>
              <a:rPr lang="en-US" dirty="0" smtClean="0"/>
              <a:t> include:</a:t>
            </a:r>
          </a:p>
          <a:p>
            <a:pPr lvl="1"/>
            <a:r>
              <a:rPr lang="en-US" dirty="0" smtClean="0"/>
              <a:t>3D positional audio</a:t>
            </a:r>
          </a:p>
          <a:p>
            <a:pPr lvl="1"/>
            <a:r>
              <a:rPr lang="en-US" dirty="0" smtClean="0"/>
              <a:t>Distance attenuation</a:t>
            </a:r>
          </a:p>
          <a:p>
            <a:pPr lvl="1"/>
            <a:r>
              <a:rPr lang="en-US" dirty="0" smtClean="0"/>
              <a:t>Simulation of Doppler Effect</a:t>
            </a:r>
          </a:p>
          <a:p>
            <a:r>
              <a:rPr lang="en-US" dirty="0" smtClean="0"/>
              <a:t>As many features in Quorum are very advanced, they are generally not available in educational tools (e.g., Scratch)</a:t>
            </a:r>
          </a:p>
        </p:txBody>
      </p:sp>
      <p:sp>
        <p:nvSpPr>
          <p:cNvPr id="4" name="Slide Number Placeholder 3"/>
          <p:cNvSpPr>
            <a:spLocks noGrp="1"/>
          </p:cNvSpPr>
          <p:nvPr>
            <p:ph type="sldNum" sz="quarter" idx="12"/>
          </p:nvPr>
        </p:nvSpPr>
        <p:spPr/>
        <p:txBody>
          <a:bodyPr/>
          <a:lstStyle/>
          <a:p>
            <a:fld id="{832FE3C5-DE05-426E-BB7C-12DEB038E471}" type="slidenum">
              <a:rPr lang="en-US" smtClean="0"/>
              <a:t>22</a:t>
            </a:fld>
            <a:endParaRPr lang="en-US"/>
          </a:p>
        </p:txBody>
      </p:sp>
    </p:spTree>
    <p:extLst>
      <p:ext uri="{BB962C8B-B14F-4D97-AF65-F5344CB8AC3E}">
        <p14:creationId xmlns:p14="http://schemas.microsoft.com/office/powerpoint/2010/main" val="710782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and Using Sounds in </a:t>
            </a:r>
            <a:r>
              <a:rPr lang="en-US" dirty="0" err="1" smtClean="0"/>
              <a:t>OpenAL</a:t>
            </a:r>
            <a:r>
              <a:rPr lang="en-US" dirty="0" smtClean="0"/>
              <a:t>/C++ is Hard</a:t>
            </a:r>
            <a:endParaRPr lang="en-US" dirty="0"/>
          </a:p>
        </p:txBody>
      </p:sp>
      <p:sp>
        <p:nvSpPr>
          <p:cNvPr id="3" name="Content Placeholder 2"/>
          <p:cNvSpPr>
            <a:spLocks noGrp="1"/>
          </p:cNvSpPr>
          <p:nvPr>
            <p:ph idx="1"/>
          </p:nvPr>
        </p:nvSpPr>
        <p:spPr>
          <a:xfrm>
            <a:off x="278296" y="2270954"/>
            <a:ext cx="7395885" cy="4174602"/>
          </a:xfrm>
        </p:spPr>
        <p:txBody>
          <a:bodyPr>
            <a:noAutofit/>
          </a:bodyPr>
          <a:lstStyle/>
          <a:p>
            <a:pPr marL="0" indent="0">
              <a:spcBef>
                <a:spcPts val="200"/>
              </a:spcBef>
              <a:buNone/>
            </a:pPr>
            <a:r>
              <a:rPr lang="en-US" sz="1200" dirty="0" smtClean="0">
                <a:latin typeface="Courier New"/>
                <a:cs typeface="Courier New"/>
              </a:rPr>
              <a:t>    </a:t>
            </a:r>
            <a:r>
              <a:rPr lang="en-US" sz="1200" dirty="0" err="1" smtClean="0">
                <a:latin typeface="Courier New"/>
                <a:cs typeface="Courier New"/>
              </a:rPr>
              <a:t>alListenerfv</a:t>
            </a:r>
            <a:r>
              <a:rPr lang="en-US" sz="1200" dirty="0" smtClean="0">
                <a:latin typeface="Courier New"/>
                <a:cs typeface="Courier New"/>
              </a:rPr>
              <a:t>(AL_POSITION, </a:t>
            </a:r>
            <a:r>
              <a:rPr lang="en-US" sz="1200" dirty="0" err="1" smtClean="0">
                <a:latin typeface="Courier New"/>
                <a:cs typeface="Courier New"/>
              </a:rPr>
              <a:t>listenerPosition</a:t>
            </a:r>
            <a:r>
              <a:rPr lang="en-US" sz="1200" dirty="0" smtClean="0">
                <a:latin typeface="Courier New"/>
                <a:cs typeface="Courier New"/>
              </a:rPr>
              <a:t>);</a:t>
            </a:r>
          </a:p>
          <a:p>
            <a:pPr marL="0" indent="0">
              <a:spcBef>
                <a:spcPts val="200"/>
              </a:spcBef>
              <a:buNone/>
            </a:pPr>
            <a:r>
              <a:rPr lang="en-US" sz="1200" dirty="0" smtClean="0">
                <a:latin typeface="Courier New"/>
                <a:cs typeface="Courier New"/>
              </a:rPr>
              <a:t>    </a:t>
            </a:r>
            <a:r>
              <a:rPr lang="en-US" sz="1200" dirty="0" err="1" smtClean="0">
                <a:latin typeface="Courier New"/>
                <a:cs typeface="Courier New"/>
              </a:rPr>
              <a:t>alListenerfv</a:t>
            </a:r>
            <a:r>
              <a:rPr lang="en-US" sz="1200" dirty="0" smtClean="0">
                <a:latin typeface="Courier New"/>
                <a:cs typeface="Courier New"/>
              </a:rPr>
              <a:t>(AL_VELOCITY, </a:t>
            </a:r>
            <a:r>
              <a:rPr lang="en-US" sz="1200" dirty="0" err="1" smtClean="0">
                <a:latin typeface="Courier New"/>
                <a:cs typeface="Courier New"/>
              </a:rPr>
              <a:t>listenerVelocity</a:t>
            </a:r>
            <a:r>
              <a:rPr lang="en-US" sz="1200" dirty="0" smtClean="0">
                <a:latin typeface="Courier New"/>
                <a:cs typeface="Courier New"/>
              </a:rPr>
              <a:t>);</a:t>
            </a:r>
          </a:p>
          <a:p>
            <a:pPr marL="0" indent="0">
              <a:spcBef>
                <a:spcPts val="200"/>
              </a:spcBef>
              <a:buNone/>
            </a:pPr>
            <a:r>
              <a:rPr lang="en-US" sz="1200" dirty="0" smtClean="0">
                <a:latin typeface="Courier New"/>
                <a:cs typeface="Courier New"/>
              </a:rPr>
              <a:t>    </a:t>
            </a:r>
            <a:r>
              <a:rPr lang="en-US" sz="1200" dirty="0" err="1" smtClean="0">
                <a:latin typeface="Courier New"/>
                <a:cs typeface="Courier New"/>
              </a:rPr>
              <a:t>alListenerfv</a:t>
            </a:r>
            <a:r>
              <a:rPr lang="en-US" sz="1200" dirty="0" smtClean="0">
                <a:latin typeface="Courier New"/>
                <a:cs typeface="Courier New"/>
              </a:rPr>
              <a:t>(AL_ORIENTATION, </a:t>
            </a:r>
            <a:r>
              <a:rPr lang="en-US" sz="1200" dirty="0" err="1" smtClean="0">
                <a:latin typeface="Courier New"/>
                <a:cs typeface="Courier New"/>
              </a:rPr>
              <a:t>listenerOrientation</a:t>
            </a:r>
            <a:r>
              <a:rPr lang="en-US" sz="1200" dirty="0" smtClean="0">
                <a:latin typeface="Courier New"/>
                <a:cs typeface="Courier New"/>
              </a:rPr>
              <a:t>);</a:t>
            </a:r>
          </a:p>
          <a:p>
            <a:pPr marL="0" indent="0">
              <a:spcBef>
                <a:spcPts val="200"/>
              </a:spcBef>
              <a:buNone/>
            </a:pPr>
            <a:r>
              <a:rPr lang="en-US" sz="1200" dirty="0" smtClean="0">
                <a:latin typeface="Courier New"/>
                <a:cs typeface="Courier New"/>
              </a:rPr>
              <a:t>    </a:t>
            </a:r>
            <a:r>
              <a:rPr lang="en-US" sz="1200" dirty="0" err="1" smtClean="0">
                <a:latin typeface="Courier New"/>
                <a:cs typeface="Courier New"/>
              </a:rPr>
              <a:t>alutLoadWAVFile</a:t>
            </a:r>
            <a:r>
              <a:rPr lang="en-US" sz="1200" dirty="0" smtClean="0">
                <a:latin typeface="Courier New"/>
                <a:cs typeface="Courier New"/>
              </a:rPr>
              <a:t>(”</a:t>
            </a:r>
            <a:r>
              <a:rPr lang="en-US" sz="1200" dirty="0" err="1" smtClean="0">
                <a:latin typeface="Courier New"/>
                <a:cs typeface="Courier New"/>
              </a:rPr>
              <a:t>MySound.wav</a:t>
            </a:r>
            <a:r>
              <a:rPr lang="en-US" sz="1200" dirty="0" smtClean="0">
                <a:latin typeface="Courier New"/>
                <a:cs typeface="Courier New"/>
              </a:rPr>
              <a:t>", &amp;format, &amp;data, &amp;size, &amp;frequency, &amp;loop);</a:t>
            </a:r>
          </a:p>
          <a:p>
            <a:pPr marL="0" indent="0">
              <a:spcBef>
                <a:spcPts val="200"/>
              </a:spcBef>
              <a:buNone/>
            </a:pPr>
            <a:r>
              <a:rPr lang="en-US" sz="1200" dirty="0" smtClean="0">
                <a:latin typeface="Courier New"/>
                <a:cs typeface="Courier New"/>
              </a:rPr>
              <a:t>    </a:t>
            </a:r>
            <a:r>
              <a:rPr lang="en-US" sz="1200" dirty="0" err="1" smtClean="0">
                <a:latin typeface="Courier New"/>
                <a:cs typeface="Courier New"/>
              </a:rPr>
              <a:t>alGenBuffers</a:t>
            </a:r>
            <a:r>
              <a:rPr lang="en-US" sz="1200" dirty="0" smtClean="0">
                <a:latin typeface="Courier New"/>
                <a:cs typeface="Courier New"/>
              </a:rPr>
              <a:t>(NUM_BUFFERS, buffer);    </a:t>
            </a:r>
          </a:p>
          <a:p>
            <a:pPr marL="0" indent="0">
              <a:spcBef>
                <a:spcPts val="200"/>
              </a:spcBef>
              <a:buNone/>
            </a:pPr>
            <a:r>
              <a:rPr lang="en-US" sz="1200" dirty="0" smtClean="0">
                <a:latin typeface="Courier New"/>
                <a:cs typeface="Courier New"/>
              </a:rPr>
              <a:t>    </a:t>
            </a:r>
            <a:r>
              <a:rPr lang="en-US" sz="1200" dirty="0" err="1" smtClean="0">
                <a:latin typeface="Courier New"/>
                <a:cs typeface="Courier New"/>
              </a:rPr>
              <a:t>alBufferData</a:t>
            </a:r>
            <a:r>
              <a:rPr lang="en-US" sz="1200" dirty="0" smtClean="0">
                <a:latin typeface="Courier New"/>
                <a:cs typeface="Courier New"/>
              </a:rPr>
              <a:t>(buffer[0], format, data, size, frequency);    </a:t>
            </a:r>
          </a:p>
          <a:p>
            <a:pPr marL="0" indent="0">
              <a:spcBef>
                <a:spcPts val="200"/>
              </a:spcBef>
              <a:buNone/>
            </a:pPr>
            <a:r>
              <a:rPr lang="en-US" sz="1200" dirty="0" smtClean="0">
                <a:latin typeface="Courier New"/>
                <a:cs typeface="Courier New"/>
              </a:rPr>
              <a:t>    </a:t>
            </a:r>
            <a:r>
              <a:rPr lang="en-US" sz="1200" dirty="0" err="1" smtClean="0">
                <a:latin typeface="Courier New"/>
                <a:cs typeface="Courier New"/>
              </a:rPr>
              <a:t>alGenSources</a:t>
            </a:r>
            <a:r>
              <a:rPr lang="en-US" sz="1200" dirty="0" smtClean="0">
                <a:latin typeface="Courier New"/>
                <a:cs typeface="Courier New"/>
              </a:rPr>
              <a:t>(NUM_SOURCES, source);</a:t>
            </a:r>
          </a:p>
          <a:p>
            <a:pPr marL="0" indent="0">
              <a:spcBef>
                <a:spcPts val="200"/>
              </a:spcBef>
              <a:buNone/>
            </a:pPr>
            <a:r>
              <a:rPr lang="en-US" sz="1200" dirty="0" smtClean="0">
                <a:latin typeface="Courier New"/>
                <a:cs typeface="Courier New"/>
              </a:rPr>
              <a:t>    </a:t>
            </a:r>
            <a:r>
              <a:rPr lang="en-US" sz="1200" dirty="0" err="1" smtClean="0">
                <a:latin typeface="Courier New"/>
                <a:cs typeface="Courier New"/>
              </a:rPr>
              <a:t>alSourcefv</a:t>
            </a:r>
            <a:r>
              <a:rPr lang="en-US" sz="1200" dirty="0" smtClean="0">
                <a:latin typeface="Courier New"/>
                <a:cs typeface="Courier New"/>
              </a:rPr>
              <a:t>(source[0], AL_POSITION, source0Position);</a:t>
            </a:r>
          </a:p>
          <a:p>
            <a:pPr marL="0" indent="0">
              <a:spcBef>
                <a:spcPts val="200"/>
              </a:spcBef>
              <a:buNone/>
            </a:pPr>
            <a:r>
              <a:rPr lang="en-US" sz="1200" dirty="0" smtClean="0">
                <a:latin typeface="Courier New"/>
                <a:cs typeface="Courier New"/>
              </a:rPr>
              <a:t>    </a:t>
            </a:r>
            <a:r>
              <a:rPr lang="en-US" sz="1200" dirty="0" err="1" smtClean="0">
                <a:latin typeface="Courier New"/>
                <a:cs typeface="Courier New"/>
              </a:rPr>
              <a:t>alSourcefv</a:t>
            </a:r>
            <a:r>
              <a:rPr lang="en-US" sz="1200" dirty="0" smtClean="0">
                <a:latin typeface="Courier New"/>
                <a:cs typeface="Courier New"/>
              </a:rPr>
              <a:t>(source[0], AL_VELOCITY, source0Velocity);</a:t>
            </a:r>
          </a:p>
          <a:p>
            <a:pPr marL="0" indent="0">
              <a:spcBef>
                <a:spcPts val="200"/>
              </a:spcBef>
              <a:buNone/>
            </a:pPr>
            <a:r>
              <a:rPr lang="en-US" sz="1200" dirty="0" smtClean="0">
                <a:latin typeface="Courier New"/>
                <a:cs typeface="Courier New"/>
              </a:rPr>
              <a:t>    </a:t>
            </a:r>
            <a:r>
              <a:rPr lang="en-US" sz="1200" dirty="0" err="1" smtClean="0">
                <a:latin typeface="Courier New"/>
                <a:cs typeface="Courier New"/>
              </a:rPr>
              <a:t>alSourcefv</a:t>
            </a:r>
            <a:r>
              <a:rPr lang="en-US" sz="1200" dirty="0" smtClean="0">
                <a:latin typeface="Courier New"/>
                <a:cs typeface="Courier New"/>
              </a:rPr>
              <a:t>(source[0], AL_ORIENTATION, source0Orientation);</a:t>
            </a:r>
          </a:p>
          <a:p>
            <a:pPr marL="0" indent="0">
              <a:spcBef>
                <a:spcPts val="200"/>
              </a:spcBef>
              <a:buNone/>
            </a:pPr>
            <a:r>
              <a:rPr lang="en-US" sz="1200" dirty="0" smtClean="0">
                <a:latin typeface="Courier New"/>
                <a:cs typeface="Courier New"/>
              </a:rPr>
              <a:t>    </a:t>
            </a:r>
            <a:r>
              <a:rPr lang="en-US" sz="1200" dirty="0" err="1" smtClean="0">
                <a:latin typeface="Courier New"/>
                <a:cs typeface="Courier New"/>
              </a:rPr>
              <a:t>alSourcei</a:t>
            </a:r>
            <a:r>
              <a:rPr lang="en-US" sz="1200" dirty="0" smtClean="0">
                <a:latin typeface="Courier New"/>
                <a:cs typeface="Courier New"/>
              </a:rPr>
              <a:t>(source[0], AL_BUFFER, buffer[0]); </a:t>
            </a:r>
          </a:p>
          <a:p>
            <a:pPr marL="0" indent="0">
              <a:spcBef>
                <a:spcPts val="200"/>
              </a:spcBef>
              <a:buNone/>
            </a:pPr>
            <a:endParaRPr lang="en-US" sz="1200" dirty="0" smtClean="0">
              <a:latin typeface="Courier New"/>
              <a:cs typeface="Courier New"/>
            </a:endParaRPr>
          </a:p>
          <a:p>
            <a:pPr marL="0" indent="0">
              <a:spcBef>
                <a:spcPts val="200"/>
              </a:spcBef>
              <a:buNone/>
            </a:pPr>
            <a:r>
              <a:rPr lang="en-US" sz="1200" dirty="0" smtClean="0">
                <a:latin typeface="Courier New"/>
                <a:cs typeface="Courier New"/>
              </a:rPr>
              <a:t>    </a:t>
            </a:r>
            <a:r>
              <a:rPr lang="en-US" sz="1200" dirty="0" err="1" smtClean="0">
                <a:latin typeface="Courier New"/>
                <a:cs typeface="Courier New"/>
              </a:rPr>
              <a:t>alSourcePlay</a:t>
            </a:r>
            <a:r>
              <a:rPr lang="en-US" sz="1200" dirty="0" smtClean="0">
                <a:latin typeface="Courier New"/>
                <a:cs typeface="Courier New"/>
              </a:rPr>
              <a:t>(source[0]);</a:t>
            </a:r>
          </a:p>
        </p:txBody>
      </p:sp>
      <p:pic>
        <p:nvPicPr>
          <p:cNvPr id="4" name="Picture 3" descr="This is a picture of an iPhone." title="Picture of an iPhone"/>
          <p:cNvPicPr>
            <a:picLocks noChangeAspect="1"/>
          </p:cNvPicPr>
          <p:nvPr/>
        </p:nvPicPr>
        <p:blipFill>
          <a:blip r:embed="rId2"/>
          <a:stretch>
            <a:fillRect/>
          </a:stretch>
        </p:blipFill>
        <p:spPr>
          <a:xfrm>
            <a:off x="7674181" y="2270954"/>
            <a:ext cx="1211402" cy="2395132"/>
          </a:xfrm>
          <a:prstGeom prst="rect">
            <a:avLst/>
          </a:prstGeom>
        </p:spPr>
      </p:pic>
      <p:sp>
        <p:nvSpPr>
          <p:cNvPr id="5" name="Rectangle 4"/>
          <p:cNvSpPr/>
          <p:nvPr/>
        </p:nvSpPr>
        <p:spPr>
          <a:xfrm>
            <a:off x="4442793" y="4834218"/>
            <a:ext cx="4244007"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marL="342900" indent="-342900">
              <a:buFont typeface="Arial" charset="0"/>
              <a:buChar cha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Understanding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OpenAL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requires knowledge of Linear Algebra</a:t>
            </a:r>
          </a:p>
          <a:p>
            <a:pPr marL="342900" indent="-342900">
              <a:buFont typeface="Arial" charset="0"/>
              <a:buChar cha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Naming conventions make very little sense</a:t>
            </a:r>
          </a:p>
          <a:p>
            <a:pPr marL="342900" indent="-342900">
              <a:buFont typeface="Arial" charset="0"/>
              <a:buChar cha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Moving to other platforms is a considerable amount of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work</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Slide Number Placeholder 5"/>
          <p:cNvSpPr>
            <a:spLocks noGrp="1"/>
          </p:cNvSpPr>
          <p:nvPr>
            <p:ph type="sldNum" sz="quarter" idx="12"/>
          </p:nvPr>
        </p:nvSpPr>
        <p:spPr/>
        <p:txBody>
          <a:bodyPr/>
          <a:lstStyle/>
          <a:p>
            <a:fld id="{832FE3C5-DE05-426E-BB7C-12DEB038E471}" type="slidenum">
              <a:rPr lang="en-US" smtClean="0"/>
              <a:t>23</a:t>
            </a:fld>
            <a:endParaRPr lang="en-US"/>
          </a:p>
        </p:txBody>
      </p:sp>
    </p:spTree>
    <p:extLst>
      <p:ext uri="{BB962C8B-B14F-4D97-AF65-F5344CB8AC3E}">
        <p14:creationId xmlns:p14="http://schemas.microsoft.com/office/powerpoint/2010/main" val="1902081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Bauhaus 93"/>
              </a:rPr>
              <a:t>Quorum does the same thing, but removes complexity where possible</a:t>
            </a:r>
            <a:endParaRPr lang="en-US" dirty="0">
              <a:cs typeface="Bauhaus 93"/>
            </a:endParaRPr>
          </a:p>
        </p:txBody>
      </p:sp>
      <p:sp>
        <p:nvSpPr>
          <p:cNvPr id="5" name="Content Placeholder 4"/>
          <p:cNvSpPr>
            <a:spLocks noGrp="1"/>
          </p:cNvSpPr>
          <p:nvPr>
            <p:ph sz="half" idx="1"/>
          </p:nvPr>
        </p:nvSpPr>
        <p:spPr/>
        <p:txBody>
          <a:bodyPr>
            <a:normAutofit/>
          </a:bodyPr>
          <a:lstStyle/>
          <a:p>
            <a:r>
              <a:rPr lang="en-US" dirty="0" smtClean="0"/>
              <a:t>Imagine making a sound source in 3D space with Quorum</a:t>
            </a:r>
          </a:p>
          <a:p>
            <a:r>
              <a:rPr lang="en-US" dirty="0" smtClean="0"/>
              <a:t>The code on the right:</a:t>
            </a:r>
          </a:p>
          <a:p>
            <a:pPr lvl="1"/>
            <a:r>
              <a:rPr lang="en-US" dirty="0" smtClean="0"/>
              <a:t>Loads a sound file</a:t>
            </a:r>
          </a:p>
          <a:p>
            <a:pPr lvl="1"/>
            <a:r>
              <a:rPr lang="en-US" dirty="0" smtClean="0"/>
              <a:t>Prepares the sound for looping</a:t>
            </a:r>
          </a:p>
          <a:p>
            <a:pPr lvl="1"/>
            <a:r>
              <a:rPr lang="en-US" dirty="0" smtClean="0"/>
              <a:t>Sets a sound’s position in 3D space</a:t>
            </a:r>
          </a:p>
          <a:p>
            <a:pPr lvl="1"/>
            <a:r>
              <a:rPr lang="en-US" dirty="0" smtClean="0"/>
              <a:t>Plays the sound</a:t>
            </a:r>
          </a:p>
        </p:txBody>
      </p:sp>
      <p:sp>
        <p:nvSpPr>
          <p:cNvPr id="7" name="Rectangle 6"/>
          <p:cNvSpPr/>
          <p:nvPr/>
        </p:nvSpPr>
        <p:spPr>
          <a:xfrm>
            <a:off x="4421937" y="2709082"/>
            <a:ext cx="4570262" cy="3328181"/>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700" dirty="0">
                <a:latin typeface="Courier New"/>
                <a:cs typeface="Courier New"/>
              </a:rPr>
              <a:t>use </a:t>
            </a:r>
            <a:r>
              <a:rPr lang="en-US" sz="1700" dirty="0" err="1">
                <a:latin typeface="Courier New"/>
                <a:cs typeface="Courier New"/>
              </a:rPr>
              <a:t>Libraries.Sound.Audio</a:t>
            </a:r>
            <a:endParaRPr lang="en-US" sz="1700" dirty="0">
              <a:latin typeface="Courier New"/>
              <a:cs typeface="Courier New"/>
            </a:endParaRPr>
          </a:p>
          <a:p>
            <a:endParaRPr lang="en-US" sz="1700" dirty="0">
              <a:latin typeface="Courier New"/>
              <a:cs typeface="Courier New"/>
            </a:endParaRPr>
          </a:p>
          <a:p>
            <a:r>
              <a:rPr lang="en-US" sz="1700" dirty="0">
                <a:latin typeface="Courier New"/>
                <a:cs typeface="Courier New"/>
              </a:rPr>
              <a:t>Audio </a:t>
            </a:r>
            <a:r>
              <a:rPr lang="en-US" sz="1700" dirty="0" smtClean="0">
                <a:latin typeface="Courier New"/>
                <a:cs typeface="Courier New"/>
              </a:rPr>
              <a:t>birds</a:t>
            </a:r>
            <a:endParaRPr lang="en-US" sz="1700" dirty="0">
              <a:latin typeface="Courier New"/>
              <a:cs typeface="Courier New"/>
            </a:endParaRPr>
          </a:p>
          <a:p>
            <a:r>
              <a:rPr lang="en-US" sz="1700" dirty="0" err="1" smtClean="0">
                <a:latin typeface="Courier New"/>
                <a:cs typeface="Courier New"/>
              </a:rPr>
              <a:t>birds:Load</a:t>
            </a:r>
            <a:r>
              <a:rPr lang="en-US" sz="1700" dirty="0">
                <a:latin typeface="Courier New"/>
                <a:cs typeface="Courier New"/>
              </a:rPr>
              <a:t>(</a:t>
            </a:r>
            <a:r>
              <a:rPr lang="en-US" sz="1700" dirty="0" smtClean="0">
                <a:latin typeface="Courier New"/>
                <a:cs typeface="Courier New"/>
              </a:rPr>
              <a:t>“</a:t>
            </a:r>
            <a:r>
              <a:rPr lang="en-US" sz="1700" dirty="0" err="1" smtClean="0">
                <a:latin typeface="Courier New"/>
                <a:cs typeface="Courier New"/>
              </a:rPr>
              <a:t>Birds.wav</a:t>
            </a:r>
            <a:r>
              <a:rPr lang="en-US" sz="1700" dirty="0">
                <a:latin typeface="Courier New"/>
                <a:cs typeface="Courier New"/>
              </a:rPr>
              <a:t>”)</a:t>
            </a:r>
          </a:p>
          <a:p>
            <a:r>
              <a:rPr lang="en-US" sz="1700" dirty="0" err="1" smtClean="0">
                <a:latin typeface="Courier New"/>
                <a:cs typeface="Courier New"/>
              </a:rPr>
              <a:t>birds:EnableLooping</a:t>
            </a:r>
            <a:r>
              <a:rPr lang="en-US" sz="1700" dirty="0" smtClean="0">
                <a:latin typeface="Courier New"/>
                <a:cs typeface="Courier New"/>
              </a:rPr>
              <a:t>()</a:t>
            </a:r>
          </a:p>
          <a:p>
            <a:r>
              <a:rPr lang="en-US" sz="1700" dirty="0" err="1" smtClean="0">
                <a:latin typeface="Courier New"/>
                <a:cs typeface="Courier New"/>
              </a:rPr>
              <a:t>birds:SetPosition</a:t>
            </a:r>
            <a:r>
              <a:rPr lang="en-US" sz="1700" dirty="0" smtClean="0">
                <a:latin typeface="Courier New"/>
                <a:cs typeface="Courier New"/>
              </a:rPr>
              <a:t>(0.6, 0.9, -0.2)</a:t>
            </a:r>
            <a:endParaRPr lang="en-US" sz="1700" dirty="0">
              <a:latin typeface="Courier New"/>
              <a:cs typeface="Courier New"/>
            </a:endParaRPr>
          </a:p>
          <a:p>
            <a:r>
              <a:rPr lang="en-US" sz="1700" dirty="0" err="1" smtClean="0">
                <a:latin typeface="Courier New"/>
                <a:cs typeface="Courier New"/>
              </a:rPr>
              <a:t>birds:Play</a:t>
            </a:r>
            <a:r>
              <a:rPr lang="en-US" sz="1700" dirty="0">
                <a:latin typeface="Courier New"/>
                <a:cs typeface="Courier New"/>
              </a:rPr>
              <a:t>()</a:t>
            </a:r>
          </a:p>
          <a:p>
            <a:pPr algn="ctr"/>
            <a:endParaRPr lang="en-US" dirty="0"/>
          </a:p>
        </p:txBody>
      </p:sp>
      <p:sp>
        <p:nvSpPr>
          <p:cNvPr id="3" name="Slide Number Placeholder 2"/>
          <p:cNvSpPr>
            <a:spLocks noGrp="1"/>
          </p:cNvSpPr>
          <p:nvPr>
            <p:ph type="sldNum" sz="quarter" idx="12"/>
          </p:nvPr>
        </p:nvSpPr>
        <p:spPr/>
        <p:txBody>
          <a:bodyPr/>
          <a:lstStyle/>
          <a:p>
            <a:fld id="{832FE3C5-DE05-426E-BB7C-12DEB038E471}" type="slidenum">
              <a:rPr lang="en-US" smtClean="0"/>
              <a:t>24</a:t>
            </a:fld>
            <a:endParaRPr lang="en-US"/>
          </a:p>
        </p:txBody>
      </p:sp>
    </p:spTree>
    <p:extLst>
      <p:ext uri="{BB962C8B-B14F-4D97-AF65-F5344CB8AC3E}">
        <p14:creationId xmlns:p14="http://schemas.microsoft.com/office/powerpoint/2010/main" val="3082966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use the Scientific Method for Improving Usability</a:t>
            </a:r>
            <a:endParaRPr lang="en-US" dirty="0"/>
          </a:p>
        </p:txBody>
      </p:sp>
      <p:sp>
        <p:nvSpPr>
          <p:cNvPr id="3" name="Content Placeholder 2"/>
          <p:cNvSpPr>
            <a:spLocks noGrp="1"/>
          </p:cNvSpPr>
          <p:nvPr>
            <p:ph idx="1"/>
          </p:nvPr>
        </p:nvSpPr>
        <p:spPr>
          <a:xfrm>
            <a:off x="739775" y="2770094"/>
            <a:ext cx="4213225" cy="3267169"/>
          </a:xfrm>
        </p:spPr>
        <p:txBody>
          <a:bodyPr>
            <a:normAutofit/>
          </a:bodyPr>
          <a:lstStyle/>
          <a:p>
            <a:r>
              <a:rPr lang="en-US" dirty="0" smtClean="0"/>
              <a:t>Trying to improve usability for blind programmers brought up nagging questions</a:t>
            </a:r>
          </a:p>
          <a:p>
            <a:r>
              <a:rPr lang="en-US" dirty="0" smtClean="0"/>
              <a:t>Innocently, we tried to look up all the human factors data on languages</a:t>
            </a:r>
            <a:endParaRPr lang="en-US" dirty="0"/>
          </a:p>
          <a:p>
            <a:r>
              <a:rPr lang="en-US" dirty="0" smtClean="0"/>
              <a:t>Except, we found something … unexpected</a:t>
            </a:r>
          </a:p>
        </p:txBody>
      </p:sp>
      <p:sp>
        <p:nvSpPr>
          <p:cNvPr id="4" name="Rectangle 3"/>
          <p:cNvSpPr/>
          <p:nvPr/>
        </p:nvSpPr>
        <p:spPr>
          <a:xfrm>
            <a:off x="5089399" y="3256134"/>
            <a:ext cx="3862580" cy="2677656"/>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Programming Language Community</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was not gathering evidence</a:t>
            </a:r>
          </a:p>
          <a:p>
            <a:pPr algn="ct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Proofs? </a:t>
            </a:r>
            <a:r>
              <a:rPr lang="en-US" sz="2400" dirty="0">
                <a:latin typeface="Zapf Dingbats"/>
                <a:ea typeface="Zapf Dingbats"/>
                <a:cs typeface="Zapf Dingbats"/>
              </a:rPr>
              <a:t>✔</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Performance Data? </a:t>
            </a:r>
            <a:r>
              <a:rPr lang="en-US" sz="2400" dirty="0" smtClean="0">
                <a:latin typeface="Zapf Dingbats"/>
                <a:ea typeface="Zapf Dingbats"/>
                <a:cs typeface="Zapf Dingbats"/>
              </a:rPr>
              <a:t>✔</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Human Factors Data? </a:t>
            </a:r>
            <a:r>
              <a:rPr lang="en-US" sz="2400" dirty="0">
                <a:latin typeface="Zapf Dingbats"/>
                <a:ea typeface="Zapf Dingbats"/>
                <a:cs typeface="Zapf Dingbats"/>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641197" y="6488668"/>
            <a:ext cx="7310782" cy="369332"/>
          </a:xfrm>
          <a:prstGeom prst="rect">
            <a:avLst/>
          </a:prstGeom>
          <a:noFill/>
        </p:spPr>
        <p:txBody>
          <a:bodyPr wrap="none" rtlCol="0">
            <a:spAutoFit/>
          </a:bodyPr>
          <a:lstStyle/>
          <a:p>
            <a:r>
              <a:rPr lang="en-US" b="1" i="1" dirty="0" smtClean="0"/>
              <a:t>Quick Detour on the history of evidence gathering regarding human subjects.</a:t>
            </a:r>
            <a:endParaRPr lang="en-US" b="1" i="1" dirty="0"/>
          </a:p>
        </p:txBody>
      </p:sp>
      <p:sp>
        <p:nvSpPr>
          <p:cNvPr id="6" name="Slide Number Placeholder 5"/>
          <p:cNvSpPr>
            <a:spLocks noGrp="1"/>
          </p:cNvSpPr>
          <p:nvPr>
            <p:ph type="sldNum" sz="quarter" idx="12"/>
          </p:nvPr>
        </p:nvSpPr>
        <p:spPr/>
        <p:txBody>
          <a:bodyPr/>
          <a:lstStyle/>
          <a:p>
            <a:fld id="{832FE3C5-DE05-426E-BB7C-12DEB038E471}" type="slidenum">
              <a:rPr lang="en-US" smtClean="0"/>
              <a:t>25</a:t>
            </a:fld>
            <a:endParaRPr lang="en-US"/>
          </a:p>
        </p:txBody>
      </p:sp>
    </p:spTree>
    <p:extLst>
      <p:ext uri="{BB962C8B-B14F-4D97-AF65-F5344CB8AC3E}">
        <p14:creationId xmlns:p14="http://schemas.microsoft.com/office/powerpoint/2010/main" val="1697283912"/>
      </p:ext>
    </p:extLst>
  </p:cSld>
  <p:clrMapOvr>
    <a:masterClrMapping/>
  </p:clrMapOvr>
  <mc:AlternateContent xmlns:mc="http://schemas.openxmlformats.org/markup-compatibility/2006" xmlns:p14="http://schemas.microsoft.com/office/powerpoint/2010/main">
    <mc:Choice Requires="p14">
      <p:transition spd="slow" p14:dur="2000" advTm="59119"/>
    </mc:Choice>
    <mc:Fallback xmlns="">
      <p:transition xmlns:p14="http://schemas.microsoft.com/office/powerpoint/2010/main" spd="slow" advTm="5911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Quick Primer on the History of Evidence Gathering on Humans</a:t>
            </a:r>
            <a:endParaRPr lang="en-US" dirty="0"/>
          </a:p>
        </p:txBody>
      </p:sp>
      <p:sp>
        <p:nvSpPr>
          <p:cNvPr id="5" name="Subtitle 4"/>
          <p:cNvSpPr>
            <a:spLocks noGrp="1"/>
          </p:cNvSpPr>
          <p:nvPr>
            <p:ph type="subTitle" idx="1"/>
          </p:nvPr>
        </p:nvSpPr>
        <p:spPr>
          <a:xfrm>
            <a:off x="457200" y="3307975"/>
            <a:ext cx="3832168" cy="2153487"/>
          </a:xfrm>
        </p:spPr>
        <p:txBody>
          <a:bodyPr>
            <a:normAutofit fontScale="92500"/>
          </a:bodyPr>
          <a:lstStyle/>
          <a:p>
            <a:r>
              <a:rPr lang="en-US" dirty="0" smtClean="0"/>
              <a:t>For more information, consider reading:</a:t>
            </a:r>
          </a:p>
          <a:p>
            <a:endParaRPr lang="en-US" dirty="0" smtClean="0"/>
          </a:p>
          <a:p>
            <a:r>
              <a:rPr lang="en-US" dirty="0" err="1" smtClean="0"/>
              <a:t>Kaptchuk</a:t>
            </a:r>
            <a:r>
              <a:rPr lang="en-US" dirty="0" smtClean="0"/>
              <a:t>, Ted. </a:t>
            </a:r>
            <a:r>
              <a:rPr lang="en-US" i="1" dirty="0" smtClean="0"/>
              <a:t>Intentional Ignorance: A History of Blind Assessment and Placebo Controls in Medicine</a:t>
            </a:r>
            <a:r>
              <a:rPr lang="en-US" dirty="0" smtClean="0"/>
              <a:t>. Bulletin of the History of Medicine, 72.3 (1998) 389 – 433.</a:t>
            </a:r>
          </a:p>
          <a:p>
            <a:endParaRPr lang="en-US" dirty="0" smtClean="0"/>
          </a:p>
          <a:p>
            <a:r>
              <a:rPr lang="en-US" dirty="0">
                <a:hlinkClick r:id="rId2"/>
              </a:rPr>
              <a:t>http://</a:t>
            </a:r>
            <a:r>
              <a:rPr lang="en-US" dirty="0" smtClean="0">
                <a:hlinkClick r:id="rId2"/>
              </a:rPr>
              <a:t>media.virbcdn.com/files/5f/FileItem-260254-Kaptchuk_IntentIgnor_BulHisMed1998.pdf</a:t>
            </a:r>
            <a:endParaRPr lang="en-US" dirty="0" smtClean="0"/>
          </a:p>
          <a:p>
            <a:endParaRPr lang="en-US" dirty="0" smtClean="0"/>
          </a:p>
          <a:p>
            <a:r>
              <a:rPr lang="en-US" dirty="0" smtClean="0"/>
              <a:t>And the book on the right --------</a:t>
            </a:r>
            <a:r>
              <a:rPr lang="en-US" dirty="0" smtClean="0">
                <a:sym typeface="Wingdings"/>
              </a:rPr>
              <a:t></a:t>
            </a:r>
            <a:endParaRPr lang="en-US" dirty="0"/>
          </a:p>
        </p:txBody>
      </p:sp>
      <p:pic>
        <p:nvPicPr>
          <p:cNvPr id="2" name="Picture 1" descr="This picture shows the cover page for the book &quot;The Progress of Experiment: Science and Therapeutic Reform in the United States, 1900-1990,&quot; by Harry Marks. Cambridge History of Medicine." title="The Progress of Experiment"/>
          <p:cNvPicPr>
            <a:picLocks noChangeAspect="1"/>
          </p:cNvPicPr>
          <p:nvPr/>
        </p:nvPicPr>
        <p:blipFill>
          <a:blip r:embed="rId3"/>
          <a:stretch>
            <a:fillRect/>
          </a:stretch>
        </p:blipFill>
        <p:spPr>
          <a:xfrm>
            <a:off x="5815952" y="3307976"/>
            <a:ext cx="2045231" cy="3038995"/>
          </a:xfrm>
          <a:prstGeom prst="rect">
            <a:avLst/>
          </a:prstGeom>
        </p:spPr>
      </p:pic>
    </p:spTree>
    <p:extLst>
      <p:ext uri="{BB962C8B-B14F-4D97-AF65-F5344CB8AC3E}">
        <p14:creationId xmlns:p14="http://schemas.microsoft.com/office/powerpoint/2010/main" val="641699193"/>
      </p:ext>
    </p:extLst>
  </p:cSld>
  <p:clrMapOvr>
    <a:masterClrMapping/>
  </p:clrMapOvr>
  <mc:AlternateContent xmlns:mc="http://schemas.openxmlformats.org/markup-compatibility/2006" xmlns:p14="http://schemas.microsoft.com/office/powerpoint/2010/main">
    <mc:Choice Requires="p14">
      <p:transition spd="slow" p14:dur="2000" advTm="7050"/>
    </mc:Choice>
    <mc:Fallback xmlns="">
      <p:transition xmlns:p14="http://schemas.microsoft.com/office/powerpoint/2010/main" spd="slow" advTm="705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Factors Experiments Detect Quackery and Fraud*</a:t>
            </a:r>
            <a:endParaRPr lang="en-US" i="1" dirty="0"/>
          </a:p>
        </p:txBody>
      </p:sp>
      <p:sp>
        <p:nvSpPr>
          <p:cNvPr id="3" name="Content Placeholder 2"/>
          <p:cNvSpPr>
            <a:spLocks noGrp="1"/>
          </p:cNvSpPr>
          <p:nvPr>
            <p:ph idx="1"/>
          </p:nvPr>
        </p:nvSpPr>
        <p:spPr>
          <a:xfrm>
            <a:off x="739775" y="2770094"/>
            <a:ext cx="4648654" cy="3267169"/>
          </a:xfrm>
        </p:spPr>
        <p:txBody>
          <a:bodyPr>
            <a:normAutofit lnSpcReduction="10000"/>
          </a:bodyPr>
          <a:lstStyle/>
          <a:p>
            <a:r>
              <a:rPr lang="en-US" dirty="0" smtClean="0"/>
              <a:t>Louis the XVI formed a commission to evaluate Mesmerism (animal magnetism):</a:t>
            </a:r>
          </a:p>
          <a:p>
            <a:pPr lvl="1"/>
            <a:r>
              <a:rPr lang="en-US" dirty="0"/>
              <a:t>W</a:t>
            </a:r>
            <a:r>
              <a:rPr lang="en-US" dirty="0" smtClean="0"/>
              <a:t>hether the methods analyzed had “real” force</a:t>
            </a:r>
          </a:p>
          <a:p>
            <a:pPr lvl="1"/>
            <a:r>
              <a:rPr lang="en-US" dirty="0" smtClean="0"/>
              <a:t>Explicitly excluded “non-physical” arguments</a:t>
            </a:r>
          </a:p>
          <a:p>
            <a:pPr lvl="1"/>
            <a:r>
              <a:rPr lang="en-US" dirty="0" smtClean="0"/>
              <a:t>Led by Benjamin Franklin</a:t>
            </a:r>
          </a:p>
          <a:p>
            <a:r>
              <a:rPr lang="en-US" dirty="0" smtClean="0"/>
              <a:t>How do we know if it is a real “force?” Use </a:t>
            </a:r>
            <a:r>
              <a:rPr lang="en-US" b="1" dirty="0" smtClean="0"/>
              <a:t>sham treatments</a:t>
            </a:r>
            <a:endParaRPr lang="en-US" dirty="0" smtClean="0"/>
          </a:p>
          <a:p>
            <a:r>
              <a:rPr lang="en-US" dirty="0" smtClean="0"/>
              <a:t>Scientists already had the answer, yet the medical community debated whether the “experiments were good enough” for nearly a century</a:t>
            </a:r>
          </a:p>
          <a:p>
            <a:endParaRPr lang="en-US" u="sng" dirty="0"/>
          </a:p>
        </p:txBody>
      </p:sp>
      <p:pic>
        <p:nvPicPr>
          <p:cNvPr id="5" name="Picture 4" descr="This is a picture of Ben Franklin. He is mentioned here because he conducted seminal work in the history of experimentation." title="Ben Franklin"/>
          <p:cNvPicPr>
            <a:picLocks noChangeAspect="1"/>
          </p:cNvPicPr>
          <p:nvPr/>
        </p:nvPicPr>
        <p:blipFill>
          <a:blip r:embed="rId2"/>
          <a:stretch>
            <a:fillRect/>
          </a:stretch>
        </p:blipFill>
        <p:spPr>
          <a:xfrm>
            <a:off x="5894259" y="2544764"/>
            <a:ext cx="3001184" cy="3710214"/>
          </a:xfrm>
          <a:prstGeom prst="rect">
            <a:avLst/>
          </a:prstGeom>
        </p:spPr>
      </p:pic>
      <p:sp>
        <p:nvSpPr>
          <p:cNvPr id="4" name="TextBox 3"/>
          <p:cNvSpPr txBox="1"/>
          <p:nvPr/>
        </p:nvSpPr>
        <p:spPr>
          <a:xfrm>
            <a:off x="1" y="6600305"/>
            <a:ext cx="9144000" cy="276999"/>
          </a:xfrm>
          <a:prstGeom prst="rect">
            <a:avLst/>
          </a:prstGeom>
          <a:noFill/>
        </p:spPr>
        <p:txBody>
          <a:bodyPr wrap="square" rtlCol="0">
            <a:spAutoFit/>
          </a:bodyPr>
          <a:lstStyle/>
          <a:p>
            <a:r>
              <a:rPr lang="en-US" sz="1200" dirty="0" smtClean="0"/>
              <a:t>* Quackery means an individual believes something thoroughly refuted by the evidence. Fraud means intentional distortion of the facts.</a:t>
            </a:r>
            <a:endParaRPr lang="en-US" sz="1200" dirty="0"/>
          </a:p>
        </p:txBody>
      </p:sp>
      <p:sp>
        <p:nvSpPr>
          <p:cNvPr id="6" name="Slide Number Placeholder 5"/>
          <p:cNvSpPr>
            <a:spLocks noGrp="1"/>
          </p:cNvSpPr>
          <p:nvPr>
            <p:ph type="sldNum" sz="quarter" idx="12"/>
          </p:nvPr>
        </p:nvSpPr>
        <p:spPr/>
        <p:txBody>
          <a:bodyPr/>
          <a:lstStyle/>
          <a:p>
            <a:fld id="{832FE3C5-DE05-426E-BB7C-12DEB038E471}" type="slidenum">
              <a:rPr lang="en-US" smtClean="0"/>
              <a:t>27</a:t>
            </a:fld>
            <a:endParaRPr lang="en-US"/>
          </a:p>
        </p:txBody>
      </p:sp>
    </p:spTree>
    <p:extLst>
      <p:ext uri="{BB962C8B-B14F-4D97-AF65-F5344CB8AC3E}">
        <p14:creationId xmlns:p14="http://schemas.microsoft.com/office/powerpoint/2010/main" val="2154477109"/>
      </p:ext>
    </p:extLst>
  </p:cSld>
  <p:clrMapOvr>
    <a:masterClrMapping/>
  </p:clrMapOvr>
  <mc:AlternateContent xmlns:mc="http://schemas.openxmlformats.org/markup-compatibility/2006" xmlns:p14="http://schemas.microsoft.com/office/powerpoint/2010/main">
    <mc:Choice Requires="p14">
      <p:transition spd="slow" p14:dur="2000" advTm="179103"/>
    </mc:Choice>
    <mc:Fallback xmlns="">
      <p:transition xmlns:p14="http://schemas.microsoft.com/office/powerpoint/2010/main" spd="slow" advTm="17910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Nuremburg </a:t>
            </a:r>
            <a:r>
              <a:rPr lang="en-US" dirty="0"/>
              <a:t>salt test of </a:t>
            </a:r>
            <a:r>
              <a:rPr lang="en-US" dirty="0" smtClean="0"/>
              <a:t>1835</a:t>
            </a:r>
            <a:r>
              <a:rPr lang="en-US" dirty="0"/>
              <a:t> </a:t>
            </a:r>
            <a:r>
              <a:rPr lang="en-US" dirty="0" smtClean="0"/>
              <a:t>Evaluated “Homeopathy”</a:t>
            </a:r>
            <a:endParaRPr lang="en-US" dirty="0"/>
          </a:p>
        </p:txBody>
      </p:sp>
      <p:sp>
        <p:nvSpPr>
          <p:cNvPr id="3" name="Content Placeholder 2"/>
          <p:cNvSpPr>
            <a:spLocks noGrp="1"/>
          </p:cNvSpPr>
          <p:nvPr>
            <p:ph idx="1"/>
          </p:nvPr>
        </p:nvSpPr>
        <p:spPr>
          <a:xfrm>
            <a:off x="739775" y="2770094"/>
            <a:ext cx="4784725" cy="3267169"/>
          </a:xfrm>
        </p:spPr>
        <p:txBody>
          <a:bodyPr>
            <a:normAutofit lnSpcReduction="10000"/>
          </a:bodyPr>
          <a:lstStyle/>
          <a:p>
            <a:r>
              <a:rPr lang="en-US" dirty="0" smtClean="0"/>
              <a:t>Friedrich </a:t>
            </a:r>
            <a:r>
              <a:rPr lang="en-US" dirty="0"/>
              <a:t>Wilhelm von </a:t>
            </a:r>
            <a:r>
              <a:rPr lang="en-US" dirty="0" smtClean="0"/>
              <a:t>Hoven, a doctor in the period, considered the technique to be dangerous and probably fraud</a:t>
            </a:r>
          </a:p>
          <a:p>
            <a:r>
              <a:rPr lang="en-US" dirty="0" smtClean="0"/>
              <a:t>The salt test was very close to a modern randomized controlled trial (without stats)</a:t>
            </a:r>
          </a:p>
          <a:p>
            <a:r>
              <a:rPr lang="en-US" dirty="0"/>
              <a:t>Many </a:t>
            </a:r>
            <a:r>
              <a:rPr lang="en-US" dirty="0" smtClean="0"/>
              <a:t>other investigations </a:t>
            </a:r>
            <a:r>
              <a:rPr lang="en-US" dirty="0"/>
              <a:t>have taken place, including early ones like:</a:t>
            </a:r>
          </a:p>
          <a:p>
            <a:pPr lvl="1"/>
            <a:r>
              <a:rPr lang="en-US" dirty="0"/>
              <a:t>Armand Trousseau (1801 - 1867) and his students using bread pills (Placebo, 1834, negative result)</a:t>
            </a:r>
          </a:p>
          <a:p>
            <a:pPr lvl="1"/>
            <a:r>
              <a:rPr lang="en-US" dirty="0" smtClean="0"/>
              <a:t>Other double </a:t>
            </a:r>
            <a:r>
              <a:rPr lang="en-US" dirty="0"/>
              <a:t>blind </a:t>
            </a:r>
            <a:r>
              <a:rPr lang="en-US" dirty="0" smtClean="0"/>
              <a:t>trials in 1879-80 </a:t>
            </a:r>
            <a:r>
              <a:rPr lang="en-US" dirty="0"/>
              <a:t>(Milwaukee Academy of Medicine – inconclusive result)</a:t>
            </a:r>
          </a:p>
          <a:p>
            <a:endParaRPr lang="en-US" b="1" i="1" u="sng" dirty="0" smtClean="0"/>
          </a:p>
        </p:txBody>
      </p:sp>
      <p:pic>
        <p:nvPicPr>
          <p:cNvPr id="5" name="Picture 4" descr="This is a picture of Armand Trousseau (1801 - 1867). He conducted early experiments in homeopathy." title="Armand Trousseau"/>
          <p:cNvPicPr>
            <a:picLocks noChangeAspect="1"/>
          </p:cNvPicPr>
          <p:nvPr/>
        </p:nvPicPr>
        <p:blipFill>
          <a:blip r:embed="rId2"/>
          <a:stretch>
            <a:fillRect/>
          </a:stretch>
        </p:blipFill>
        <p:spPr>
          <a:xfrm>
            <a:off x="5740953" y="2349499"/>
            <a:ext cx="3197159" cy="4082143"/>
          </a:xfrm>
          <a:prstGeom prst="rect">
            <a:avLst/>
          </a:prstGeom>
        </p:spPr>
      </p:pic>
      <p:sp>
        <p:nvSpPr>
          <p:cNvPr id="4" name="Slide Number Placeholder 3"/>
          <p:cNvSpPr>
            <a:spLocks noGrp="1"/>
          </p:cNvSpPr>
          <p:nvPr>
            <p:ph type="sldNum" sz="quarter" idx="12"/>
          </p:nvPr>
        </p:nvSpPr>
        <p:spPr/>
        <p:txBody>
          <a:bodyPr/>
          <a:lstStyle/>
          <a:p>
            <a:fld id="{832FE3C5-DE05-426E-BB7C-12DEB038E471}" type="slidenum">
              <a:rPr lang="en-US" smtClean="0"/>
              <a:t>28</a:t>
            </a:fld>
            <a:endParaRPr lang="en-US"/>
          </a:p>
        </p:txBody>
      </p:sp>
    </p:spTree>
    <p:extLst>
      <p:ext uri="{BB962C8B-B14F-4D97-AF65-F5344CB8AC3E}">
        <p14:creationId xmlns:p14="http://schemas.microsoft.com/office/powerpoint/2010/main" val="2287291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Bradford-Hill’s </a:t>
            </a:r>
            <a:r>
              <a:rPr lang="en-US" b="1" i="1" dirty="0" smtClean="0"/>
              <a:t>Precision</a:t>
            </a:r>
            <a:r>
              <a:rPr lang="en-US" dirty="0" smtClean="0"/>
              <a:t> and </a:t>
            </a:r>
            <a:r>
              <a:rPr lang="en-US" b="1" i="1" dirty="0" smtClean="0"/>
              <a:t>Coherence</a:t>
            </a:r>
            <a:r>
              <a:rPr lang="en-US" dirty="0" smtClean="0"/>
              <a:t> were Seminal</a:t>
            </a:r>
            <a:endParaRPr lang="en-US" b="1" i="1" dirty="0"/>
          </a:p>
        </p:txBody>
      </p:sp>
      <p:sp>
        <p:nvSpPr>
          <p:cNvPr id="3" name="Content Placeholder 2"/>
          <p:cNvSpPr>
            <a:spLocks noGrp="1"/>
          </p:cNvSpPr>
          <p:nvPr>
            <p:ph idx="1"/>
          </p:nvPr>
        </p:nvSpPr>
        <p:spPr>
          <a:xfrm>
            <a:off x="739775" y="2558432"/>
            <a:ext cx="4757511" cy="3836925"/>
          </a:xfrm>
        </p:spPr>
        <p:txBody>
          <a:bodyPr>
            <a:normAutofit fontScale="92500" lnSpcReduction="20000"/>
          </a:bodyPr>
          <a:lstStyle/>
          <a:p>
            <a:r>
              <a:rPr lang="en-US" dirty="0" smtClean="0"/>
              <a:t>By 1935, Fisher coined his famous work, “the Design of Experiments.” </a:t>
            </a:r>
          </a:p>
          <a:p>
            <a:pPr lvl="1"/>
            <a:r>
              <a:rPr lang="en-US" dirty="0" smtClean="0"/>
              <a:t>Randomization was controversial at the time</a:t>
            </a:r>
          </a:p>
          <a:p>
            <a:pPr lvl="1"/>
            <a:r>
              <a:rPr lang="en-US" dirty="0" smtClean="0"/>
              <a:t>Journal of AMA wrote in 1955, that treatments should be “[kept] in the hands of the general practitioner and not … [be] on the basis of experiments” (corrections </a:t>
            </a:r>
            <a:r>
              <a:rPr lang="en-US" dirty="0" err="1" smtClean="0"/>
              <a:t>Kaptchuk’s</a:t>
            </a:r>
            <a:r>
              <a:rPr lang="en-US" dirty="0" smtClean="0"/>
              <a:t>)</a:t>
            </a:r>
          </a:p>
          <a:p>
            <a:pPr lvl="1"/>
            <a:r>
              <a:rPr lang="en-US" dirty="0" smtClean="0"/>
              <a:t>By the 1940’s, the veterans administration began using Fisher’s ideas more formally</a:t>
            </a:r>
          </a:p>
          <a:p>
            <a:r>
              <a:rPr lang="en-US" dirty="0" smtClean="0"/>
              <a:t>The first actual randomized controlled trial was done by Austin Bradford Hill (1897 – 1991)</a:t>
            </a:r>
          </a:p>
          <a:p>
            <a:pPr lvl="1"/>
            <a:r>
              <a:rPr lang="en-US" dirty="0" smtClean="0"/>
              <a:t>Bradford-Hill caused a paradigm shift in his field, with the number of RCTs increasing by approximately 11.2%/year since in it (110,485 between 1990 </a:t>
            </a:r>
            <a:r>
              <a:rPr lang="mr-IN" dirty="0" smtClean="0"/>
              <a:t>–</a:t>
            </a:r>
            <a:r>
              <a:rPr lang="en-US" dirty="0" smtClean="0"/>
              <a:t> 2001)</a:t>
            </a:r>
          </a:p>
          <a:p>
            <a:pPr lvl="1"/>
            <a:r>
              <a:rPr lang="en-US" dirty="0" smtClean="0"/>
              <a:t>By the mid-1990s, and today, this has culminated into the </a:t>
            </a:r>
            <a:r>
              <a:rPr lang="en-US" b="1" u="sng" dirty="0" smtClean="0"/>
              <a:t>CONSORT</a:t>
            </a:r>
            <a:r>
              <a:rPr lang="en-US" dirty="0" smtClean="0"/>
              <a:t> standard of evidence</a:t>
            </a:r>
            <a:endParaRPr lang="en-US" dirty="0"/>
          </a:p>
        </p:txBody>
      </p:sp>
      <p:pic>
        <p:nvPicPr>
          <p:cNvPr id="4" name="Picture 3" descr="This is a picture of Austin Bradford Hill (1897 – 1991). He conducted seminal work in the field of medicine, both in identifying that smoking caused lung cancer and also pushing the field forward toward more precise methods." title="Austin Bradford Hill (1897 – 1991)&#10;"/>
          <p:cNvPicPr>
            <a:picLocks noChangeAspect="1"/>
          </p:cNvPicPr>
          <p:nvPr/>
        </p:nvPicPr>
        <p:blipFill>
          <a:blip r:embed="rId2"/>
          <a:stretch>
            <a:fillRect/>
          </a:stretch>
        </p:blipFill>
        <p:spPr>
          <a:xfrm>
            <a:off x="5651500" y="2558432"/>
            <a:ext cx="3231470" cy="4136281"/>
          </a:xfrm>
          <a:prstGeom prst="rect">
            <a:avLst/>
          </a:prstGeom>
        </p:spPr>
      </p:pic>
      <p:sp>
        <p:nvSpPr>
          <p:cNvPr id="5" name="Slide Number Placeholder 4"/>
          <p:cNvSpPr>
            <a:spLocks noGrp="1"/>
          </p:cNvSpPr>
          <p:nvPr>
            <p:ph type="sldNum" sz="quarter" idx="12"/>
          </p:nvPr>
        </p:nvSpPr>
        <p:spPr/>
        <p:txBody>
          <a:bodyPr/>
          <a:lstStyle/>
          <a:p>
            <a:fld id="{832FE3C5-DE05-426E-BB7C-12DEB038E471}" type="slidenum">
              <a:rPr lang="en-US" smtClean="0"/>
              <a:t>29</a:t>
            </a:fld>
            <a:endParaRPr lang="en-US"/>
          </a:p>
        </p:txBody>
      </p:sp>
    </p:spTree>
    <p:extLst>
      <p:ext uri="{BB962C8B-B14F-4D97-AF65-F5344CB8AC3E}">
        <p14:creationId xmlns:p14="http://schemas.microsoft.com/office/powerpoint/2010/main" val="4051113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Computer Science For All Initiative</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dirty="0"/>
              <a:t>In the coming years, we should build on that progress, by … offering every student the hands-on computer science and math classes that make them job-ready on day one.</a:t>
            </a:r>
            <a:r>
              <a:rPr lang="en-US" b="1" dirty="0"/>
              <a:t> </a:t>
            </a:r>
            <a:endParaRPr lang="en-US" b="1" dirty="0" smtClean="0"/>
          </a:p>
          <a:p>
            <a:pPr lvl="1">
              <a:defRPr/>
            </a:pPr>
            <a:r>
              <a:rPr lang="en-US" dirty="0" smtClean="0"/>
              <a:t>President </a:t>
            </a:r>
            <a:r>
              <a:rPr lang="en-US" dirty="0"/>
              <a:t>Obama in his 2016 State of the Union Address</a:t>
            </a:r>
          </a:p>
          <a:p>
            <a:pPr>
              <a:defRPr/>
            </a:pPr>
            <a:endParaRPr lang="en-US" dirty="0"/>
          </a:p>
        </p:txBody>
      </p:sp>
      <p:sp>
        <p:nvSpPr>
          <p:cNvPr id="2" name="Slide Number Placeholder 1"/>
          <p:cNvSpPr>
            <a:spLocks noGrp="1"/>
          </p:cNvSpPr>
          <p:nvPr>
            <p:ph type="sldNum" sz="quarter" idx="12"/>
          </p:nvPr>
        </p:nvSpPr>
        <p:spPr/>
        <p:txBody>
          <a:bodyPr/>
          <a:lstStyle/>
          <a:p>
            <a:fld id="{832FE3C5-DE05-426E-BB7C-12DEB038E471}" type="slidenum">
              <a:rPr lang="en-US" smtClean="0"/>
              <a:t>3</a:t>
            </a:fld>
            <a:endParaRPr lang="en-US"/>
          </a:p>
        </p:txBody>
      </p:sp>
    </p:spTree>
    <p:extLst>
      <p:ext uri="{BB962C8B-B14F-4D97-AF65-F5344CB8AC3E}">
        <p14:creationId xmlns:p14="http://schemas.microsoft.com/office/powerpoint/2010/main" val="620679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Key Observation:</a:t>
            </a:r>
            <a:endParaRPr lang="en-US" dirty="0"/>
          </a:p>
        </p:txBody>
      </p:sp>
      <p:sp>
        <p:nvSpPr>
          <p:cNvPr id="5" name="Subtitle 4"/>
          <p:cNvSpPr>
            <a:spLocks noGrp="1"/>
          </p:cNvSpPr>
          <p:nvPr>
            <p:ph type="subTitle" idx="1"/>
          </p:nvPr>
        </p:nvSpPr>
        <p:spPr>
          <a:xfrm>
            <a:off x="457199" y="3307975"/>
            <a:ext cx="8228013" cy="1438103"/>
          </a:xfrm>
        </p:spPr>
        <p:txBody>
          <a:bodyPr>
            <a:normAutofit/>
          </a:bodyPr>
          <a:lstStyle/>
          <a:p>
            <a:r>
              <a:rPr lang="en-US" b="1" dirty="0" smtClean="0"/>
              <a:t>Scientists over time have increased their evidence standards to avoid bias, fraud, and other issues, settling on </a:t>
            </a:r>
            <a:r>
              <a:rPr lang="en-US" b="1" u="sng" dirty="0" smtClean="0"/>
              <a:t>Randomized Controlled Trials </a:t>
            </a:r>
            <a:r>
              <a:rPr lang="en-US" b="1" dirty="0" smtClean="0"/>
              <a:t>as the gold standard.</a:t>
            </a:r>
          </a:p>
          <a:p>
            <a:endParaRPr lang="en-US" dirty="0"/>
          </a:p>
          <a:p>
            <a:r>
              <a:rPr lang="en-US" dirty="0" smtClean="0"/>
              <a:t>These studies, along with field work, provides us more </a:t>
            </a:r>
            <a:r>
              <a:rPr lang="en-US" b="1" u="sng" dirty="0" smtClean="0"/>
              <a:t>precise</a:t>
            </a:r>
            <a:r>
              <a:rPr lang="en-US" dirty="0" smtClean="0"/>
              <a:t> methods and helps us identify quackery and fraud.</a:t>
            </a:r>
            <a:endParaRPr lang="en-US" dirty="0"/>
          </a:p>
        </p:txBody>
      </p:sp>
    </p:spTree>
    <p:extLst>
      <p:ext uri="{BB962C8B-B14F-4D97-AF65-F5344CB8AC3E}">
        <p14:creationId xmlns:p14="http://schemas.microsoft.com/office/powerpoint/2010/main" val="4086135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897"/>
            <a:ext cx="8229600" cy="1143000"/>
          </a:xfrm>
        </p:spPr>
        <p:txBody>
          <a:bodyPr/>
          <a:lstStyle/>
          <a:p>
            <a:r>
              <a:rPr lang="en-US" dirty="0"/>
              <a:t>There was (nearly) no evidence – language designers were using </a:t>
            </a:r>
            <a:r>
              <a:rPr lang="en-US" i="1" u="sng" dirty="0" smtClean="0"/>
              <a:t>anecdotes</a:t>
            </a:r>
            <a:endParaRPr lang="en-US" dirty="0"/>
          </a:p>
        </p:txBody>
      </p:sp>
      <p:sp>
        <p:nvSpPr>
          <p:cNvPr id="3" name="Content Placeholder 2"/>
          <p:cNvSpPr>
            <a:spLocks noGrp="1"/>
          </p:cNvSpPr>
          <p:nvPr>
            <p:ph idx="1"/>
          </p:nvPr>
        </p:nvSpPr>
        <p:spPr>
          <a:xfrm>
            <a:off x="1266169" y="5493920"/>
            <a:ext cx="6755067" cy="472101"/>
          </a:xfrm>
          <a:ln>
            <a:solidFill>
              <a:schemeClr val="tx1"/>
            </a:solidFill>
          </a:ln>
          <a:effectLst>
            <a:outerShdw blurRad="28575" dir="2700000" algn="tl" rotWithShape="0">
              <a:srgbClr val="000000">
                <a:alpha val="43000"/>
              </a:srgbClr>
            </a:outerShdw>
          </a:effectLst>
        </p:spPr>
        <p:txBody>
          <a:bodyPr>
            <a:normAutofit/>
          </a:bodyPr>
          <a:lstStyle/>
          <a:p>
            <a:pPr marL="0" indent="0">
              <a:buNone/>
            </a:pPr>
            <a:r>
              <a:rPr lang="en-US" b="1" i="1" dirty="0" smtClean="0"/>
              <a:t>Only 22 Randomized controls trials … from the 1950’s to 2012!</a:t>
            </a:r>
          </a:p>
        </p:txBody>
      </p:sp>
      <p:pic>
        <p:nvPicPr>
          <p:cNvPr id="4" name="image01.png" descr="This graph shows the number of randomized controlled trials on programming language design from 1996 through 2012. No studies exist before 1976. Overall, there are 22 in total. There was 1 in 1976, 1 in 79, 1 in 82, 2 in 84, 1 in 86, 1 in 88, 1 in 93, one in 95 and 96, 2 in 98, 1 in 2000, 1 in 2002, 3 in 09, 1 in 10, 1 in 11, and 1 in 12." title="Evidence in Language Venues"/>
          <p:cNvPicPr/>
          <p:nvPr/>
        </p:nvPicPr>
        <p:blipFill>
          <a:blip r:embed="rId2"/>
          <a:srcRect/>
          <a:stretch>
            <a:fillRect/>
          </a:stretch>
        </p:blipFill>
        <p:spPr>
          <a:xfrm>
            <a:off x="1508290" y="2356202"/>
            <a:ext cx="6512946" cy="2724107"/>
          </a:xfrm>
          <a:prstGeom prst="rect">
            <a:avLst/>
          </a:prstGeom>
          <a:ln/>
        </p:spPr>
      </p:pic>
      <p:sp>
        <p:nvSpPr>
          <p:cNvPr id="5" name="TextBox 4"/>
          <p:cNvSpPr txBox="1"/>
          <p:nvPr/>
        </p:nvSpPr>
        <p:spPr>
          <a:xfrm>
            <a:off x="0" y="6325585"/>
            <a:ext cx="9144000" cy="523220"/>
          </a:xfrm>
          <a:prstGeom prst="rect">
            <a:avLst/>
          </a:prstGeom>
          <a:noFill/>
        </p:spPr>
        <p:txBody>
          <a:bodyPr wrap="square" rtlCol="0">
            <a:spAutoFit/>
          </a:bodyPr>
          <a:lstStyle/>
          <a:p>
            <a:r>
              <a:rPr lang="en-US" sz="1400" i="1" dirty="0" err="1"/>
              <a:t>Kaijanaho</a:t>
            </a:r>
            <a:r>
              <a:rPr lang="en-US" sz="1400" i="1" dirty="0"/>
              <a:t>, A.-J., Evidence-Based Programming Language Design: A Philosophical and Methodological Exploration. PhD Diss., Information Technology Faculty, University of </a:t>
            </a:r>
            <a:r>
              <a:rPr lang="en-US" sz="1400" i="1" dirty="0" err="1"/>
              <a:t>Jyväskylä</a:t>
            </a:r>
            <a:r>
              <a:rPr lang="en-US" sz="1400" i="1" dirty="0"/>
              <a:t>, 2015, </a:t>
            </a:r>
            <a:r>
              <a:rPr lang="en-US" sz="1400" i="1" dirty="0" err="1"/>
              <a:t>Jyväskylä</a:t>
            </a:r>
            <a:r>
              <a:rPr lang="en-US" sz="1400" i="1" dirty="0"/>
              <a:t>, Finland. 222. </a:t>
            </a:r>
          </a:p>
        </p:txBody>
      </p:sp>
      <p:sp>
        <p:nvSpPr>
          <p:cNvPr id="6" name="Slide Number Placeholder 5"/>
          <p:cNvSpPr>
            <a:spLocks noGrp="1"/>
          </p:cNvSpPr>
          <p:nvPr>
            <p:ph type="sldNum" sz="quarter" idx="12"/>
          </p:nvPr>
        </p:nvSpPr>
        <p:spPr/>
        <p:txBody>
          <a:bodyPr/>
          <a:lstStyle/>
          <a:p>
            <a:fld id="{832FE3C5-DE05-426E-BB7C-12DEB038E471}" type="slidenum">
              <a:rPr lang="en-US" smtClean="0"/>
              <a:t>31</a:t>
            </a:fld>
            <a:endParaRPr lang="en-US"/>
          </a:p>
        </p:txBody>
      </p:sp>
    </p:spTree>
    <p:extLst>
      <p:ext uri="{BB962C8B-B14F-4D97-AF65-F5344CB8AC3E}">
        <p14:creationId xmlns:p14="http://schemas.microsoft.com/office/powerpoint/2010/main" val="3510531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 created </a:t>
            </a:r>
            <a:r>
              <a:rPr lang="en-US" i="1" dirty="0" smtClean="0"/>
              <a:t>Evidence-Oriented</a:t>
            </a:r>
            <a:r>
              <a:rPr lang="en-US" dirty="0" smtClean="0"/>
              <a:t> </a:t>
            </a:r>
            <a:r>
              <a:rPr lang="en-US" i="1" dirty="0"/>
              <a:t>P</a:t>
            </a:r>
            <a:r>
              <a:rPr lang="en-US" i="1" dirty="0" smtClean="0"/>
              <a:t>rogramming</a:t>
            </a:r>
            <a:endParaRPr lang="en-US" i="1" dirty="0"/>
          </a:p>
        </p:txBody>
      </p:sp>
      <p:sp>
        <p:nvSpPr>
          <p:cNvPr id="3" name="Content Placeholder 2"/>
          <p:cNvSpPr>
            <a:spLocks noGrp="1"/>
          </p:cNvSpPr>
          <p:nvPr>
            <p:ph idx="1"/>
          </p:nvPr>
        </p:nvSpPr>
        <p:spPr/>
        <p:txBody>
          <a:bodyPr>
            <a:normAutofit/>
          </a:bodyPr>
          <a:lstStyle/>
          <a:p>
            <a:r>
              <a:rPr lang="en-US" dirty="0" smtClean="0"/>
              <a:t>This new paradigm has several unique attributes:</a:t>
            </a:r>
          </a:p>
          <a:p>
            <a:pPr lvl="1"/>
            <a:r>
              <a:rPr lang="en-US" dirty="0" smtClean="0"/>
              <a:t>Design features of a language must have corresponding evidence from appropriately constructed </a:t>
            </a:r>
            <a:r>
              <a:rPr lang="en-US" b="1" i="1" dirty="0" smtClean="0"/>
              <a:t>Randomized Controlled Trials</a:t>
            </a:r>
          </a:p>
          <a:p>
            <a:pPr lvl="1"/>
            <a:r>
              <a:rPr lang="en-US" dirty="0" smtClean="0"/>
              <a:t>The language authors must allow the external community to suggest changes according to the scientific method, inspired by lessons from history</a:t>
            </a:r>
          </a:p>
          <a:p>
            <a:pPr lvl="1"/>
            <a:r>
              <a:rPr lang="en-US" dirty="0" smtClean="0"/>
              <a:t>Evidence from other techniques (e.g., software repository mining, educational data) if gathered from humans and rigorous is allowed</a:t>
            </a:r>
          </a:p>
          <a:p>
            <a:r>
              <a:rPr lang="en-US" dirty="0" smtClean="0"/>
              <a:t>Quorum has fixed development and evidence gathering schedules</a:t>
            </a:r>
            <a:endParaRPr lang="en-US" dirty="0"/>
          </a:p>
        </p:txBody>
      </p:sp>
      <p:sp>
        <p:nvSpPr>
          <p:cNvPr id="4" name="TextBox 3"/>
          <p:cNvSpPr txBox="1"/>
          <p:nvPr/>
        </p:nvSpPr>
        <p:spPr>
          <a:xfrm>
            <a:off x="0" y="6567269"/>
            <a:ext cx="9144000" cy="276999"/>
          </a:xfrm>
          <a:prstGeom prst="rect">
            <a:avLst/>
          </a:prstGeom>
          <a:noFill/>
        </p:spPr>
        <p:txBody>
          <a:bodyPr wrap="square" rtlCol="0">
            <a:spAutoFit/>
          </a:bodyPr>
          <a:lstStyle/>
          <a:p>
            <a:r>
              <a:rPr lang="en-US" sz="1200" dirty="0" smtClean="0"/>
              <a:t>*By “we” I especially include Stefan </a:t>
            </a:r>
            <a:r>
              <a:rPr lang="en-US" sz="1200" dirty="0" err="1" smtClean="0"/>
              <a:t>Hanenberg</a:t>
            </a:r>
            <a:r>
              <a:rPr lang="en-US" sz="1200" dirty="0" smtClean="0"/>
              <a:t> (A </a:t>
            </a:r>
            <a:r>
              <a:rPr lang="en-US" sz="1200" dirty="0"/>
              <a:t>G</a:t>
            </a:r>
            <a:r>
              <a:rPr lang="en-US" sz="1200" dirty="0" smtClean="0"/>
              <a:t>erman scholar that independently came to the same conclusions at the same time).</a:t>
            </a:r>
            <a:endParaRPr lang="en-US" sz="1200" dirty="0"/>
          </a:p>
        </p:txBody>
      </p:sp>
      <p:sp>
        <p:nvSpPr>
          <p:cNvPr id="5" name="Slide Number Placeholder 4"/>
          <p:cNvSpPr>
            <a:spLocks noGrp="1"/>
          </p:cNvSpPr>
          <p:nvPr>
            <p:ph type="sldNum" sz="quarter" idx="12"/>
          </p:nvPr>
        </p:nvSpPr>
        <p:spPr/>
        <p:txBody>
          <a:bodyPr/>
          <a:lstStyle/>
          <a:p>
            <a:fld id="{832FE3C5-DE05-426E-BB7C-12DEB038E471}" type="slidenum">
              <a:rPr lang="en-US" smtClean="0"/>
              <a:t>32</a:t>
            </a:fld>
            <a:endParaRPr lang="en-US"/>
          </a:p>
        </p:txBody>
      </p:sp>
    </p:spTree>
    <p:extLst>
      <p:ext uri="{BB962C8B-B14F-4D97-AF65-F5344CB8AC3E}">
        <p14:creationId xmlns:p14="http://schemas.microsoft.com/office/powerpoint/2010/main" val="2515267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discuss </a:t>
            </a:r>
            <a:r>
              <a:rPr lang="en-US" dirty="0"/>
              <a:t>h</a:t>
            </a:r>
            <a:r>
              <a:rPr lang="en-US" dirty="0" smtClean="0"/>
              <a:t>ow we choose our </a:t>
            </a:r>
            <a:r>
              <a:rPr lang="en-US" dirty="0"/>
              <a:t>s</a:t>
            </a:r>
            <a:r>
              <a:rPr lang="en-US" dirty="0" smtClean="0"/>
              <a:t>yntax/semantics</a:t>
            </a:r>
            <a:endParaRPr lang="en-US" dirty="0"/>
          </a:p>
        </p:txBody>
      </p:sp>
      <p:sp>
        <p:nvSpPr>
          <p:cNvPr id="3" name="Content Placeholder 2"/>
          <p:cNvSpPr>
            <a:spLocks noGrp="1"/>
          </p:cNvSpPr>
          <p:nvPr>
            <p:ph idx="1"/>
          </p:nvPr>
        </p:nvSpPr>
        <p:spPr>
          <a:xfrm>
            <a:off x="258418" y="2770094"/>
            <a:ext cx="4025348" cy="3267169"/>
          </a:xfrm>
        </p:spPr>
        <p:txBody>
          <a:bodyPr>
            <a:normAutofit/>
          </a:bodyPr>
          <a:lstStyle/>
          <a:p>
            <a:r>
              <a:rPr lang="en-US" dirty="0" smtClean="0"/>
              <a:t>Writing a program with a loop in Java vs. Quorum:</a:t>
            </a:r>
          </a:p>
          <a:p>
            <a:pPr marL="0" indent="0">
              <a:spcBef>
                <a:spcPts val="0"/>
              </a:spcBef>
              <a:buNone/>
            </a:pPr>
            <a:endParaRPr lang="en-US" sz="1300" b="1" dirty="0" smtClean="0">
              <a:latin typeface="Courier New"/>
              <a:cs typeface="Courier New"/>
            </a:endParaRPr>
          </a:p>
          <a:p>
            <a:pPr marL="0" indent="0">
              <a:spcBef>
                <a:spcPts val="0"/>
              </a:spcBef>
              <a:buNone/>
            </a:pPr>
            <a:endParaRPr lang="en-US" sz="1300" b="1" dirty="0">
              <a:latin typeface="Courier New"/>
              <a:cs typeface="Courier New"/>
            </a:endParaRPr>
          </a:p>
          <a:p>
            <a:pPr marL="0" indent="0">
              <a:spcBef>
                <a:spcPts val="0"/>
              </a:spcBef>
              <a:buNone/>
            </a:pPr>
            <a:r>
              <a:rPr lang="en-US" sz="1300" b="1" dirty="0" smtClean="0">
                <a:latin typeface="Courier New"/>
                <a:cs typeface="Courier New"/>
              </a:rPr>
              <a:t>for (</a:t>
            </a:r>
            <a:r>
              <a:rPr lang="en-US" sz="1300" b="1" dirty="0" err="1" smtClean="0">
                <a:latin typeface="Courier New"/>
                <a:cs typeface="Courier New"/>
              </a:rPr>
              <a:t>int</a:t>
            </a:r>
            <a:r>
              <a:rPr lang="en-US" sz="1300" b="1" dirty="0" smtClean="0">
                <a:latin typeface="Courier New"/>
                <a:cs typeface="Courier New"/>
              </a:rPr>
              <a:t> </a:t>
            </a:r>
            <a:r>
              <a:rPr lang="en-US" sz="1300" b="1" dirty="0" err="1" smtClean="0">
                <a:latin typeface="Courier New"/>
                <a:cs typeface="Courier New"/>
              </a:rPr>
              <a:t>i</a:t>
            </a:r>
            <a:r>
              <a:rPr lang="en-US" sz="1300" b="1" dirty="0" smtClean="0">
                <a:latin typeface="Courier New"/>
                <a:cs typeface="Courier New"/>
              </a:rPr>
              <a:t> = 0; </a:t>
            </a:r>
            <a:r>
              <a:rPr lang="en-US" sz="1300" b="1" dirty="0" err="1" smtClean="0">
                <a:latin typeface="Courier New"/>
                <a:cs typeface="Courier New"/>
              </a:rPr>
              <a:t>i</a:t>
            </a:r>
            <a:r>
              <a:rPr lang="en-US" sz="1300" b="1" dirty="0" smtClean="0">
                <a:latin typeface="Courier New"/>
                <a:cs typeface="Courier New"/>
              </a:rPr>
              <a:t> &lt; 10; </a:t>
            </a:r>
            <a:r>
              <a:rPr lang="en-US" sz="1300" b="1" dirty="0" err="1" smtClean="0">
                <a:latin typeface="Courier New"/>
                <a:cs typeface="Courier New"/>
              </a:rPr>
              <a:t>i</a:t>
            </a:r>
            <a:r>
              <a:rPr lang="en-US" sz="1300" b="1" dirty="0" smtClean="0">
                <a:latin typeface="Courier New"/>
                <a:cs typeface="Courier New"/>
              </a:rPr>
              <a:t>++) {</a:t>
            </a:r>
          </a:p>
          <a:p>
            <a:pPr marL="0" indent="0">
              <a:spcBef>
                <a:spcPts val="0"/>
              </a:spcBef>
              <a:buNone/>
            </a:pPr>
            <a:r>
              <a:rPr lang="en-US" sz="1300" b="1" dirty="0">
                <a:latin typeface="Courier New"/>
                <a:cs typeface="Courier New"/>
              </a:rPr>
              <a:t> </a:t>
            </a:r>
            <a:r>
              <a:rPr lang="en-US" sz="1300" b="1" dirty="0" smtClean="0">
                <a:latin typeface="Courier New"/>
                <a:cs typeface="Courier New"/>
              </a:rPr>
              <a:t>  </a:t>
            </a:r>
            <a:r>
              <a:rPr lang="en-US" sz="1300" b="1" dirty="0" err="1" smtClean="0">
                <a:latin typeface="Courier New"/>
                <a:cs typeface="Courier New"/>
              </a:rPr>
              <a:t>System.out.println</a:t>
            </a:r>
            <a:r>
              <a:rPr lang="en-US" sz="1300" b="1" dirty="0" smtClean="0">
                <a:latin typeface="Courier New"/>
                <a:cs typeface="Courier New"/>
              </a:rPr>
              <a:t>(“Hello, World”);</a:t>
            </a:r>
          </a:p>
          <a:p>
            <a:pPr marL="0" indent="0">
              <a:spcBef>
                <a:spcPts val="0"/>
              </a:spcBef>
              <a:buNone/>
            </a:pPr>
            <a:r>
              <a:rPr lang="en-US" sz="1300" b="1" dirty="0" smtClean="0">
                <a:latin typeface="Courier New"/>
                <a:cs typeface="Courier New"/>
              </a:rPr>
              <a:t>}</a:t>
            </a:r>
          </a:p>
          <a:p>
            <a:pPr marL="0" indent="0">
              <a:spcBef>
                <a:spcPts val="0"/>
              </a:spcBef>
              <a:buNone/>
            </a:pPr>
            <a:endParaRPr lang="en-US" sz="1300" b="1" dirty="0">
              <a:latin typeface="Courier New"/>
              <a:cs typeface="Courier New"/>
            </a:endParaRPr>
          </a:p>
          <a:p>
            <a:pPr marL="0" indent="0">
              <a:spcBef>
                <a:spcPts val="0"/>
              </a:spcBef>
              <a:buNone/>
            </a:pPr>
            <a:endParaRPr lang="en-US" sz="1700" dirty="0" smtClean="0">
              <a:latin typeface="Courier New"/>
              <a:cs typeface="Courier New"/>
            </a:endParaRPr>
          </a:p>
          <a:p>
            <a:pPr marL="0" indent="0">
              <a:spcBef>
                <a:spcPts val="0"/>
              </a:spcBef>
              <a:buNone/>
            </a:pPr>
            <a:endParaRPr lang="en-US" sz="1700" dirty="0" smtClean="0">
              <a:latin typeface="Courier New"/>
              <a:cs typeface="Courier New"/>
            </a:endParaRPr>
          </a:p>
          <a:p>
            <a:pPr marL="0" indent="0">
              <a:spcBef>
                <a:spcPts val="0"/>
              </a:spcBef>
              <a:buNone/>
            </a:pPr>
            <a:r>
              <a:rPr lang="en-US" sz="1300" b="1" dirty="0" smtClean="0">
                <a:latin typeface="Courier New"/>
                <a:cs typeface="Courier New"/>
              </a:rPr>
              <a:t>repeat 10 times</a:t>
            </a:r>
          </a:p>
          <a:p>
            <a:pPr marL="0" indent="0">
              <a:spcBef>
                <a:spcPts val="0"/>
              </a:spcBef>
              <a:buNone/>
            </a:pPr>
            <a:r>
              <a:rPr lang="en-US" sz="1300" b="1" dirty="0" smtClean="0">
                <a:latin typeface="Courier New"/>
                <a:cs typeface="Courier New"/>
              </a:rPr>
              <a:t>   output “Hello, World”</a:t>
            </a:r>
          </a:p>
          <a:p>
            <a:pPr marL="0" indent="0">
              <a:spcBef>
                <a:spcPts val="0"/>
              </a:spcBef>
              <a:buNone/>
            </a:pPr>
            <a:r>
              <a:rPr lang="en-US" sz="1300" b="1" dirty="0">
                <a:latin typeface="Courier New"/>
                <a:cs typeface="Courier New"/>
              </a:rPr>
              <a:t>e</a:t>
            </a:r>
            <a:r>
              <a:rPr lang="en-US" sz="1300" b="1" dirty="0" smtClean="0">
                <a:latin typeface="Courier New"/>
                <a:cs typeface="Courier New"/>
              </a:rPr>
              <a:t>nd</a:t>
            </a:r>
          </a:p>
          <a:p>
            <a:pPr marL="0" indent="0">
              <a:spcBef>
                <a:spcPts val="0"/>
              </a:spcBef>
              <a:buNone/>
            </a:pPr>
            <a:endParaRPr lang="en-US" sz="1700" dirty="0">
              <a:latin typeface="Courier New"/>
              <a:cs typeface="Courier New"/>
            </a:endParaRPr>
          </a:p>
        </p:txBody>
      </p:sp>
      <p:pic>
        <p:nvPicPr>
          <p:cNvPr id="6" name="Picture 5"/>
          <p:cNvPicPr>
            <a:picLocks noChangeAspect="1"/>
          </p:cNvPicPr>
          <p:nvPr/>
        </p:nvPicPr>
        <p:blipFill>
          <a:blip r:embed="rId2"/>
          <a:stretch>
            <a:fillRect/>
          </a:stretch>
        </p:blipFill>
        <p:spPr>
          <a:xfrm>
            <a:off x="4562078" y="5133367"/>
            <a:ext cx="4439879" cy="1124261"/>
          </a:xfrm>
          <a:prstGeom prst="rect">
            <a:avLst/>
          </a:prstGeom>
        </p:spPr>
      </p:pic>
      <p:sp>
        <p:nvSpPr>
          <p:cNvPr id="8" name="Rectangle 7"/>
          <p:cNvSpPr/>
          <p:nvPr/>
        </p:nvSpPr>
        <p:spPr>
          <a:xfrm>
            <a:off x="4850727" y="2408447"/>
            <a:ext cx="3862580" cy="2554545"/>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just"/>
            <a:r>
              <a:rPr lang="en-US" sz="20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Approach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Start with surveys to get a big picture view of the alternative choices in the language. </a:t>
            </a:r>
          </a:p>
          <a:p>
            <a:pPr algn="just"/>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Core Syntax and Semantics is always surveyed before going into Quorum.</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832FE3C5-DE05-426E-BB7C-12DEB038E471}" type="slidenum">
              <a:rPr lang="en-US" smtClean="0"/>
              <a:t>33</a:t>
            </a:fld>
            <a:endParaRPr lang="en-US"/>
          </a:p>
        </p:txBody>
      </p:sp>
    </p:spTree>
    <p:extLst>
      <p:ext uri="{BB962C8B-B14F-4D97-AF65-F5344CB8AC3E}">
        <p14:creationId xmlns:p14="http://schemas.microsoft.com/office/powerpoint/2010/main" val="3030113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Knowing the history, we sometimes use </a:t>
            </a:r>
            <a:r>
              <a:rPr lang="en-US" u="sng" dirty="0" smtClean="0"/>
              <a:t>Sham Treatments</a:t>
            </a:r>
            <a:endParaRPr lang="en-US" u="sng" dirty="0"/>
          </a:p>
        </p:txBody>
      </p:sp>
      <p:sp>
        <p:nvSpPr>
          <p:cNvPr id="3" name="Content Placeholder 2"/>
          <p:cNvSpPr>
            <a:spLocks noGrp="1"/>
          </p:cNvSpPr>
          <p:nvPr>
            <p:ph idx="1"/>
          </p:nvPr>
        </p:nvSpPr>
        <p:spPr>
          <a:xfrm>
            <a:off x="739775" y="2770094"/>
            <a:ext cx="3847369" cy="3267169"/>
          </a:xfrm>
        </p:spPr>
        <p:txBody>
          <a:bodyPr>
            <a:normAutofit fontScale="92500"/>
          </a:bodyPr>
          <a:lstStyle/>
          <a:p>
            <a:r>
              <a:rPr lang="en-US" dirty="0" smtClean="0"/>
              <a:t>We extensively observe people programming</a:t>
            </a:r>
          </a:p>
          <a:p>
            <a:pPr lvl="1"/>
            <a:r>
              <a:rPr lang="en-US" dirty="0" smtClean="0"/>
              <a:t>Use </a:t>
            </a:r>
            <a:r>
              <a:rPr lang="en-US" i="1" dirty="0"/>
              <a:t>s</a:t>
            </a:r>
            <a:r>
              <a:rPr lang="en-US" i="1" dirty="0" smtClean="0"/>
              <a:t>ham treatments </a:t>
            </a:r>
            <a:r>
              <a:rPr lang="en-US" dirty="0" smtClean="0"/>
              <a:t>(placebo languages)</a:t>
            </a:r>
          </a:p>
          <a:p>
            <a:pPr lvl="1"/>
            <a:r>
              <a:rPr lang="en-US" dirty="0" smtClean="0"/>
              <a:t>Test people across the spectrum (e.g., young, old, experienced, novice)</a:t>
            </a:r>
          </a:p>
          <a:p>
            <a:r>
              <a:rPr lang="en-US" dirty="0" smtClean="0"/>
              <a:t>Use a statistical procedure to determine which tokens or combinations of tokens cause an impact</a:t>
            </a:r>
          </a:p>
          <a:p>
            <a:r>
              <a:rPr lang="en-US" dirty="0" smtClean="0"/>
              <a:t>This is called “Token Accuracy Mapping”</a:t>
            </a:r>
          </a:p>
          <a:p>
            <a:r>
              <a:rPr lang="en-US" dirty="0" smtClean="0"/>
              <a:t>The technique comes from reading DNA sequences</a:t>
            </a:r>
          </a:p>
          <a:p>
            <a:endParaRPr lang="en-US" dirty="0"/>
          </a:p>
        </p:txBody>
      </p:sp>
      <p:sp>
        <p:nvSpPr>
          <p:cNvPr id="6" name="Rectangle 5"/>
          <p:cNvSpPr/>
          <p:nvPr/>
        </p:nvSpPr>
        <p:spPr>
          <a:xfrm>
            <a:off x="4899418" y="2641204"/>
            <a:ext cx="3862580" cy="3477875"/>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just"/>
            <a:r>
              <a:rPr lang="en-US" sz="20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Result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Novices can use the programming languages Java and Perl no better than a language </a:t>
            </a:r>
            <a:r>
              <a:rPr lang="en-US" sz="20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generated randomly from the ASCII table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just"/>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Sham treatments and randomized controlled trials provide us a way to precisely evaluate observations, as historical lessons say should be the case.</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832FE3C5-DE05-426E-BB7C-12DEB038E471}" type="slidenum">
              <a:rPr lang="en-US" smtClean="0"/>
              <a:t>34</a:t>
            </a:fld>
            <a:endParaRPr lang="en-US"/>
          </a:p>
        </p:txBody>
      </p:sp>
    </p:spTree>
    <p:extLst>
      <p:ext uri="{BB962C8B-B14F-4D97-AF65-F5344CB8AC3E}">
        <p14:creationId xmlns:p14="http://schemas.microsoft.com/office/powerpoint/2010/main" val="2040923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 Accuracy Maps Provide Clues about Syntax Design*</a:t>
            </a:r>
            <a:endParaRPr lang="en-US" i="1" u="sng" dirty="0"/>
          </a:p>
        </p:txBody>
      </p:sp>
      <p:pic>
        <p:nvPicPr>
          <p:cNvPr id="4" name="Picture 3" descr="Experiment4Accuracy.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013" y="2352011"/>
            <a:ext cx="3706953" cy="3706953"/>
          </a:xfrm>
          <a:prstGeom prst="rect">
            <a:avLst/>
          </a:prstGeom>
        </p:spPr>
      </p:pic>
      <p:pic>
        <p:nvPicPr>
          <p:cNvPr id="5" name="Picture 4"/>
          <p:cNvPicPr>
            <a:picLocks noChangeAspect="1"/>
          </p:cNvPicPr>
          <p:nvPr/>
        </p:nvPicPr>
        <p:blipFill>
          <a:blip r:embed="rId4"/>
          <a:stretch>
            <a:fillRect/>
          </a:stretch>
        </p:blipFill>
        <p:spPr>
          <a:xfrm>
            <a:off x="3791965" y="2830484"/>
            <a:ext cx="5322857" cy="2717459"/>
          </a:xfrm>
          <a:prstGeom prst="rect">
            <a:avLst/>
          </a:prstGeom>
        </p:spPr>
      </p:pic>
      <p:sp>
        <p:nvSpPr>
          <p:cNvPr id="7" name="TextBox 6"/>
          <p:cNvSpPr txBox="1"/>
          <p:nvPr/>
        </p:nvSpPr>
        <p:spPr>
          <a:xfrm>
            <a:off x="3791966" y="5636678"/>
            <a:ext cx="5188215" cy="369332"/>
          </a:xfrm>
          <a:prstGeom prst="rect">
            <a:avLst/>
          </a:prstGeom>
          <a:noFill/>
        </p:spPr>
        <p:txBody>
          <a:bodyPr wrap="square" rtlCol="0">
            <a:spAutoFit/>
          </a:bodyPr>
          <a:lstStyle/>
          <a:p>
            <a:r>
              <a:rPr lang="en-US" i="1" u="sng" dirty="0" smtClean="0"/>
              <a:t>Token Accuracy Maps tell us which tokens cause problems</a:t>
            </a:r>
            <a:endParaRPr lang="en-US" i="1" u="sng" dirty="0"/>
          </a:p>
        </p:txBody>
      </p:sp>
      <p:sp>
        <p:nvSpPr>
          <p:cNvPr id="8" name="TextBox 7"/>
          <p:cNvSpPr txBox="1"/>
          <p:nvPr/>
        </p:nvSpPr>
        <p:spPr>
          <a:xfrm>
            <a:off x="0" y="6427113"/>
            <a:ext cx="9114822" cy="430887"/>
          </a:xfrm>
          <a:prstGeom prst="rect">
            <a:avLst/>
          </a:prstGeom>
          <a:noFill/>
        </p:spPr>
        <p:txBody>
          <a:bodyPr wrap="square" rtlCol="0">
            <a:spAutoFit/>
          </a:bodyPr>
          <a:lstStyle/>
          <a:p>
            <a:r>
              <a:rPr lang="en-US" sz="1100" dirty="0" smtClean="0"/>
              <a:t>* This does not just mean novices: </a:t>
            </a:r>
            <a:r>
              <a:rPr lang="en-US" sz="1100" i="1" dirty="0" smtClean="0">
                <a:solidFill>
                  <a:srgbClr val="000000"/>
                </a:solidFill>
              </a:rPr>
              <a:t>Programmers</a:t>
            </a:r>
            <a:r>
              <a:rPr lang="en-US" sz="1100" i="1" dirty="0">
                <a:solidFill>
                  <a:srgbClr val="000000"/>
                </a:solidFill>
              </a:rPr>
              <a:t>' Build Errors: A Case Study (at Google</a:t>
            </a:r>
            <a:r>
              <a:rPr lang="en-US" sz="1100" i="1" dirty="0" smtClean="0">
                <a:solidFill>
                  <a:srgbClr val="000000"/>
                </a:solidFill>
              </a:rPr>
              <a:t>) </a:t>
            </a:r>
            <a:r>
              <a:rPr lang="en-US" sz="1100" i="1" dirty="0" err="1" smtClean="0"/>
              <a:t>Hyunmin</a:t>
            </a:r>
            <a:r>
              <a:rPr lang="en-US" sz="1100" i="1" dirty="0" smtClean="0"/>
              <a:t> </a:t>
            </a:r>
            <a:r>
              <a:rPr lang="en-US" sz="1100" i="1" dirty="0" err="1"/>
              <a:t>Seo</a:t>
            </a:r>
            <a:r>
              <a:rPr lang="en-US" sz="1100" i="1" dirty="0"/>
              <a:t>, Caitlin </a:t>
            </a:r>
            <a:r>
              <a:rPr lang="en-US" sz="1100" i="1" dirty="0" err="1"/>
              <a:t>Sadowski</a:t>
            </a:r>
            <a:r>
              <a:rPr lang="en-US" sz="1100" i="1" dirty="0"/>
              <a:t>, Sebastian </a:t>
            </a:r>
            <a:r>
              <a:rPr lang="en-US" sz="1100" i="1" dirty="0" err="1"/>
              <a:t>Elbaum</a:t>
            </a:r>
            <a:r>
              <a:rPr lang="en-US" sz="1100" i="1" dirty="0"/>
              <a:t>, Edward </a:t>
            </a:r>
            <a:r>
              <a:rPr lang="en-US" sz="1100" i="1" dirty="0" err="1"/>
              <a:t>Aftandilian</a:t>
            </a:r>
            <a:r>
              <a:rPr lang="en-US" sz="1100" i="1" dirty="0"/>
              <a:t>, and Robert </a:t>
            </a:r>
            <a:r>
              <a:rPr lang="en-US" sz="1100" i="1" dirty="0" err="1" smtClean="0"/>
              <a:t>Bowdidge</a:t>
            </a:r>
            <a:r>
              <a:rPr lang="en-US" sz="1100" i="1" dirty="0" smtClean="0"/>
              <a:t>, Hong </a:t>
            </a:r>
            <a:r>
              <a:rPr lang="en-US" sz="1100" i="1" dirty="0"/>
              <a:t>Kong University of Science and Technology, China; Google, USA; University of Nebraska-</a:t>
            </a:r>
            <a:r>
              <a:rPr lang="en-US" sz="1100" i="1" dirty="0" smtClean="0"/>
              <a:t>Lincoln, USA, ICSE 2014</a:t>
            </a:r>
            <a:endParaRPr lang="en-US" sz="1100" i="1" dirty="0"/>
          </a:p>
        </p:txBody>
      </p:sp>
      <p:sp>
        <p:nvSpPr>
          <p:cNvPr id="3" name="Slide Number Placeholder 2"/>
          <p:cNvSpPr>
            <a:spLocks noGrp="1"/>
          </p:cNvSpPr>
          <p:nvPr>
            <p:ph type="sldNum" sz="quarter" idx="12"/>
          </p:nvPr>
        </p:nvSpPr>
        <p:spPr/>
        <p:txBody>
          <a:bodyPr/>
          <a:lstStyle/>
          <a:p>
            <a:fld id="{832FE3C5-DE05-426E-BB7C-12DEB038E471}" type="slidenum">
              <a:rPr lang="en-US" smtClean="0"/>
              <a:t>35</a:t>
            </a:fld>
            <a:endParaRPr lang="en-US"/>
          </a:p>
        </p:txBody>
      </p:sp>
    </p:spTree>
    <p:extLst>
      <p:ext uri="{BB962C8B-B14F-4D97-AF65-F5344CB8AC3E}">
        <p14:creationId xmlns:p14="http://schemas.microsoft.com/office/powerpoint/2010/main" val="1392571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an “action” in Quorum</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sz="1400" b="1" dirty="0">
                <a:solidFill>
                  <a:schemeClr val="bg2">
                    <a:lumMod val="50000"/>
                  </a:schemeClr>
                </a:solidFill>
                <a:latin typeface="Courier New"/>
                <a:cs typeface="Courier New"/>
              </a:rPr>
              <a:t>action</a:t>
            </a:r>
            <a:r>
              <a:rPr lang="en-US" sz="1400" dirty="0">
                <a:solidFill>
                  <a:schemeClr val="bg2">
                    <a:lumMod val="50000"/>
                  </a:schemeClr>
                </a:solidFill>
                <a:latin typeface="Courier New"/>
                <a:cs typeface="Courier New"/>
              </a:rPr>
              <a:t> </a:t>
            </a:r>
            <a:r>
              <a:rPr lang="en-US" sz="1400" dirty="0" err="1">
                <a:latin typeface="Courier New"/>
                <a:cs typeface="Courier New"/>
              </a:rPr>
              <a:t>GetClassesSortedInPackage</a:t>
            </a:r>
            <a:r>
              <a:rPr lang="en-US" sz="1400" dirty="0">
                <a:latin typeface="Courier New"/>
                <a:cs typeface="Courier New"/>
              </a:rPr>
              <a:t>(</a:t>
            </a:r>
            <a:r>
              <a:rPr lang="en-US" sz="1400" b="1" dirty="0">
                <a:solidFill>
                  <a:srgbClr val="1466C5"/>
                </a:solidFill>
                <a:latin typeface="Courier New"/>
                <a:cs typeface="Courier New"/>
              </a:rPr>
              <a:t>text</a:t>
            </a:r>
            <a:r>
              <a:rPr lang="en-US" sz="1400" dirty="0">
                <a:solidFill>
                  <a:srgbClr val="1466C5"/>
                </a:solidFill>
                <a:latin typeface="Courier New"/>
                <a:cs typeface="Courier New"/>
              </a:rPr>
              <a:t> </a:t>
            </a:r>
            <a:r>
              <a:rPr lang="en-US" sz="1400" dirty="0" err="1">
                <a:latin typeface="Courier New"/>
                <a:cs typeface="Courier New"/>
              </a:rPr>
              <a:t>packageKey</a:t>
            </a:r>
            <a:r>
              <a:rPr lang="en-US" sz="1400" dirty="0">
                <a:latin typeface="Courier New"/>
                <a:cs typeface="Courier New"/>
              </a:rPr>
              <a:t>) </a:t>
            </a:r>
            <a:r>
              <a:rPr lang="en-US" sz="1400" b="1" dirty="0">
                <a:solidFill>
                  <a:srgbClr val="1466C5"/>
                </a:solidFill>
                <a:latin typeface="Courier New"/>
                <a:cs typeface="Courier New"/>
              </a:rPr>
              <a:t>returns</a:t>
            </a:r>
            <a:r>
              <a:rPr lang="en-US" sz="1400" dirty="0">
                <a:solidFill>
                  <a:srgbClr val="1466C5"/>
                </a:solidFill>
                <a:latin typeface="Courier New"/>
                <a:cs typeface="Courier New"/>
              </a:rPr>
              <a:t> </a:t>
            </a:r>
            <a:r>
              <a:rPr lang="en-US" sz="1400" dirty="0">
                <a:latin typeface="Courier New"/>
                <a:cs typeface="Courier New"/>
              </a:rPr>
              <a:t>Array&lt;Class&gt;</a:t>
            </a:r>
          </a:p>
          <a:p>
            <a:pPr marL="0" indent="0">
              <a:spcBef>
                <a:spcPts val="0"/>
              </a:spcBef>
              <a:buNone/>
            </a:pPr>
            <a:r>
              <a:rPr lang="en-US" sz="1400" dirty="0">
                <a:latin typeface="Courier New"/>
                <a:cs typeface="Courier New"/>
              </a:rPr>
              <a:t>        </a:t>
            </a:r>
            <a:r>
              <a:rPr lang="en-US" sz="1400" dirty="0" err="1">
                <a:latin typeface="Courier New"/>
                <a:cs typeface="Courier New"/>
              </a:rPr>
              <a:t>HashTable</a:t>
            </a:r>
            <a:r>
              <a:rPr lang="en-US" sz="1400" dirty="0">
                <a:latin typeface="Courier New"/>
                <a:cs typeface="Courier New"/>
              </a:rPr>
              <a:t>&lt;text, Class&gt; pack = </a:t>
            </a:r>
            <a:r>
              <a:rPr lang="en-US" sz="1400" dirty="0" err="1">
                <a:latin typeface="Courier New"/>
                <a:cs typeface="Courier New"/>
              </a:rPr>
              <a:t>packages:GetValue</a:t>
            </a:r>
            <a:r>
              <a:rPr lang="en-US" sz="1400" dirty="0">
                <a:latin typeface="Courier New"/>
                <a:cs typeface="Courier New"/>
              </a:rPr>
              <a:t>(</a:t>
            </a:r>
            <a:r>
              <a:rPr lang="en-US" sz="1400" dirty="0" err="1">
                <a:latin typeface="Courier New"/>
                <a:cs typeface="Courier New"/>
              </a:rPr>
              <a:t>packageKey</a:t>
            </a:r>
            <a:r>
              <a:rPr lang="en-US" sz="1400" dirty="0">
                <a:latin typeface="Courier New"/>
                <a:cs typeface="Courier New"/>
              </a:rPr>
              <a:t>)</a:t>
            </a:r>
          </a:p>
          <a:p>
            <a:pPr marL="0" indent="0">
              <a:spcBef>
                <a:spcPts val="0"/>
              </a:spcBef>
              <a:buNone/>
            </a:pPr>
            <a:r>
              <a:rPr lang="en-US" sz="1400" dirty="0">
                <a:latin typeface="Courier New"/>
                <a:cs typeface="Courier New"/>
              </a:rPr>
              <a:t>        </a:t>
            </a:r>
            <a:r>
              <a:rPr lang="en-US" sz="1400" b="1" dirty="0">
                <a:solidFill>
                  <a:srgbClr val="1466C5"/>
                </a:solidFill>
                <a:latin typeface="Courier New"/>
                <a:cs typeface="Courier New"/>
              </a:rPr>
              <a:t>if</a:t>
            </a:r>
            <a:r>
              <a:rPr lang="en-US" sz="1400" dirty="0">
                <a:solidFill>
                  <a:srgbClr val="1466C5"/>
                </a:solidFill>
                <a:latin typeface="Courier New"/>
                <a:cs typeface="Courier New"/>
              </a:rPr>
              <a:t> </a:t>
            </a:r>
            <a:r>
              <a:rPr lang="en-US" sz="1400" dirty="0">
                <a:latin typeface="Courier New"/>
                <a:cs typeface="Courier New"/>
              </a:rPr>
              <a:t>pack = </a:t>
            </a:r>
            <a:r>
              <a:rPr lang="en-US" sz="1400" b="1" dirty="0">
                <a:solidFill>
                  <a:srgbClr val="1466C5"/>
                </a:solidFill>
                <a:latin typeface="Courier New"/>
                <a:cs typeface="Courier New"/>
              </a:rPr>
              <a:t>undefined</a:t>
            </a:r>
          </a:p>
          <a:p>
            <a:pPr marL="0" indent="0">
              <a:spcBef>
                <a:spcPts val="0"/>
              </a:spcBef>
              <a:buNone/>
            </a:pPr>
            <a:r>
              <a:rPr lang="en-US" sz="1400" dirty="0">
                <a:latin typeface="Courier New"/>
                <a:cs typeface="Courier New"/>
              </a:rPr>
              <a:t>            </a:t>
            </a:r>
            <a:r>
              <a:rPr lang="en-US" sz="1400" b="1" dirty="0">
                <a:solidFill>
                  <a:srgbClr val="1466C5"/>
                </a:solidFill>
                <a:latin typeface="Courier New"/>
                <a:cs typeface="Courier New"/>
              </a:rPr>
              <a:t>return</a:t>
            </a:r>
            <a:r>
              <a:rPr lang="en-US" sz="1400" dirty="0">
                <a:solidFill>
                  <a:srgbClr val="1466C5"/>
                </a:solidFill>
                <a:latin typeface="Courier New"/>
                <a:cs typeface="Courier New"/>
              </a:rPr>
              <a:t> </a:t>
            </a:r>
            <a:r>
              <a:rPr lang="en-US" sz="1400" b="1" dirty="0">
                <a:solidFill>
                  <a:srgbClr val="1466C5"/>
                </a:solidFill>
                <a:latin typeface="Courier New"/>
                <a:cs typeface="Courier New"/>
              </a:rPr>
              <a:t>undefined</a:t>
            </a:r>
          </a:p>
          <a:p>
            <a:pPr marL="0" indent="0">
              <a:spcBef>
                <a:spcPts val="0"/>
              </a:spcBef>
              <a:buNone/>
            </a:pPr>
            <a:r>
              <a:rPr lang="en-US" sz="1400" dirty="0">
                <a:latin typeface="Courier New"/>
                <a:cs typeface="Courier New"/>
              </a:rPr>
              <a:t>        </a:t>
            </a:r>
            <a:r>
              <a:rPr lang="en-US" sz="1400" b="1" dirty="0">
                <a:solidFill>
                  <a:srgbClr val="1466C5"/>
                </a:solidFill>
                <a:latin typeface="Courier New"/>
                <a:cs typeface="Courier New"/>
              </a:rPr>
              <a:t>end</a:t>
            </a:r>
          </a:p>
          <a:p>
            <a:pPr marL="0" indent="0">
              <a:spcBef>
                <a:spcPts val="0"/>
              </a:spcBef>
              <a:buNone/>
            </a:pPr>
            <a:r>
              <a:rPr lang="en-US" sz="1400" dirty="0">
                <a:latin typeface="Courier New"/>
                <a:cs typeface="Courier New"/>
              </a:rPr>
              <a:t>        Array&lt;Class&gt; sorted</a:t>
            </a:r>
          </a:p>
          <a:p>
            <a:pPr marL="0" indent="0">
              <a:spcBef>
                <a:spcPts val="0"/>
              </a:spcBef>
              <a:buNone/>
            </a:pPr>
            <a:r>
              <a:rPr lang="en-US" sz="1400" dirty="0">
                <a:latin typeface="Courier New"/>
                <a:cs typeface="Courier New"/>
              </a:rPr>
              <a:t>        Iterator&lt;Class&gt; cl = </a:t>
            </a:r>
            <a:r>
              <a:rPr lang="en-US" sz="1400" dirty="0" err="1">
                <a:latin typeface="Courier New"/>
                <a:cs typeface="Courier New"/>
              </a:rPr>
              <a:t>pack:GetValueIterator</a:t>
            </a:r>
            <a:r>
              <a:rPr lang="en-US" sz="1400" dirty="0">
                <a:latin typeface="Courier New"/>
                <a:cs typeface="Courier New"/>
              </a:rPr>
              <a:t>()</a:t>
            </a:r>
          </a:p>
          <a:p>
            <a:pPr marL="0" indent="0">
              <a:spcBef>
                <a:spcPts val="0"/>
              </a:spcBef>
              <a:buNone/>
            </a:pPr>
            <a:r>
              <a:rPr lang="en-US" sz="1400" dirty="0">
                <a:latin typeface="Courier New"/>
                <a:cs typeface="Courier New"/>
              </a:rPr>
              <a:t>        </a:t>
            </a:r>
            <a:r>
              <a:rPr lang="en-US" sz="1400" b="1" dirty="0">
                <a:solidFill>
                  <a:srgbClr val="1466C5"/>
                </a:solidFill>
                <a:latin typeface="Courier New"/>
                <a:cs typeface="Courier New"/>
              </a:rPr>
              <a:t>repeat</a:t>
            </a:r>
            <a:r>
              <a:rPr lang="en-US" sz="1400" dirty="0">
                <a:solidFill>
                  <a:srgbClr val="1466C5"/>
                </a:solidFill>
                <a:latin typeface="Courier New"/>
                <a:cs typeface="Courier New"/>
              </a:rPr>
              <a:t> </a:t>
            </a:r>
            <a:r>
              <a:rPr lang="en-US" sz="1400" b="1" dirty="0">
                <a:solidFill>
                  <a:srgbClr val="1466C5"/>
                </a:solidFill>
                <a:latin typeface="Courier New"/>
                <a:cs typeface="Courier New"/>
              </a:rPr>
              <a:t>while</a:t>
            </a:r>
            <a:r>
              <a:rPr lang="en-US" sz="1400" dirty="0">
                <a:solidFill>
                  <a:srgbClr val="1466C5"/>
                </a:solidFill>
                <a:latin typeface="Courier New"/>
                <a:cs typeface="Courier New"/>
              </a:rPr>
              <a:t> </a:t>
            </a:r>
            <a:r>
              <a:rPr lang="en-US" sz="1400" dirty="0" err="1">
                <a:latin typeface="Courier New"/>
                <a:cs typeface="Courier New"/>
              </a:rPr>
              <a:t>cl:HasNext</a:t>
            </a:r>
            <a:r>
              <a:rPr lang="en-US" sz="1400" dirty="0">
                <a:latin typeface="Courier New"/>
                <a:cs typeface="Courier New"/>
              </a:rPr>
              <a:t>()</a:t>
            </a:r>
          </a:p>
          <a:p>
            <a:pPr marL="0" indent="0">
              <a:spcBef>
                <a:spcPts val="0"/>
              </a:spcBef>
              <a:buNone/>
            </a:pPr>
            <a:r>
              <a:rPr lang="en-US" sz="1400" dirty="0">
                <a:latin typeface="Courier New"/>
                <a:cs typeface="Courier New"/>
              </a:rPr>
              <a:t>            Class next = </a:t>
            </a:r>
            <a:r>
              <a:rPr lang="en-US" sz="1400" dirty="0" err="1">
                <a:latin typeface="Courier New"/>
                <a:cs typeface="Courier New"/>
              </a:rPr>
              <a:t>cl:Next</a:t>
            </a:r>
            <a:r>
              <a:rPr lang="en-US" sz="1400" dirty="0">
                <a:latin typeface="Courier New"/>
                <a:cs typeface="Courier New"/>
              </a:rPr>
              <a:t>()</a:t>
            </a:r>
          </a:p>
          <a:p>
            <a:pPr marL="0" indent="0">
              <a:spcBef>
                <a:spcPts val="0"/>
              </a:spcBef>
              <a:buNone/>
            </a:pPr>
            <a:r>
              <a:rPr lang="en-US" sz="1400" dirty="0">
                <a:latin typeface="Courier New"/>
                <a:cs typeface="Courier New"/>
              </a:rPr>
              <a:t>            </a:t>
            </a:r>
            <a:r>
              <a:rPr lang="en-US" sz="1400" dirty="0" err="1">
                <a:latin typeface="Courier New"/>
                <a:cs typeface="Courier New"/>
              </a:rPr>
              <a:t>sorted:Add</a:t>
            </a:r>
            <a:r>
              <a:rPr lang="en-US" sz="1400" dirty="0">
                <a:latin typeface="Courier New"/>
                <a:cs typeface="Courier New"/>
              </a:rPr>
              <a:t>(next)</a:t>
            </a:r>
          </a:p>
          <a:p>
            <a:pPr marL="0" indent="0">
              <a:spcBef>
                <a:spcPts val="0"/>
              </a:spcBef>
              <a:buNone/>
            </a:pPr>
            <a:r>
              <a:rPr lang="en-US" sz="1400" dirty="0">
                <a:latin typeface="Courier New"/>
                <a:cs typeface="Courier New"/>
              </a:rPr>
              <a:t>        </a:t>
            </a:r>
            <a:r>
              <a:rPr lang="en-US" sz="1400" b="1" dirty="0">
                <a:solidFill>
                  <a:srgbClr val="1466C5"/>
                </a:solidFill>
                <a:latin typeface="Courier New"/>
                <a:cs typeface="Courier New"/>
              </a:rPr>
              <a:t>end</a:t>
            </a:r>
          </a:p>
          <a:p>
            <a:pPr marL="0" indent="0">
              <a:spcBef>
                <a:spcPts val="0"/>
              </a:spcBef>
              <a:buNone/>
            </a:pPr>
            <a:r>
              <a:rPr lang="en-US" sz="1400" dirty="0">
                <a:latin typeface="Courier New"/>
                <a:cs typeface="Courier New"/>
              </a:rPr>
              <a:t>        </a:t>
            </a:r>
            <a:r>
              <a:rPr lang="en-US" sz="1400" dirty="0" err="1">
                <a:latin typeface="Courier New"/>
                <a:cs typeface="Courier New"/>
              </a:rPr>
              <a:t>sorted:Sort</a:t>
            </a:r>
            <a:r>
              <a:rPr lang="en-US" sz="1400" dirty="0">
                <a:latin typeface="Courier New"/>
                <a:cs typeface="Courier New"/>
              </a:rPr>
              <a:t>()</a:t>
            </a:r>
          </a:p>
          <a:p>
            <a:pPr marL="0" indent="0">
              <a:spcBef>
                <a:spcPts val="0"/>
              </a:spcBef>
              <a:buNone/>
            </a:pPr>
            <a:r>
              <a:rPr lang="en-US" sz="1400" dirty="0">
                <a:latin typeface="Courier New"/>
                <a:cs typeface="Courier New"/>
              </a:rPr>
              <a:t>        </a:t>
            </a:r>
            <a:r>
              <a:rPr lang="en-US" sz="1400" b="1" dirty="0">
                <a:solidFill>
                  <a:srgbClr val="1466C5"/>
                </a:solidFill>
                <a:latin typeface="Courier New"/>
                <a:cs typeface="Courier New"/>
              </a:rPr>
              <a:t>return</a:t>
            </a:r>
            <a:r>
              <a:rPr lang="en-US" sz="1400" dirty="0">
                <a:solidFill>
                  <a:srgbClr val="1466C5"/>
                </a:solidFill>
                <a:latin typeface="Courier New"/>
                <a:cs typeface="Courier New"/>
              </a:rPr>
              <a:t> </a:t>
            </a:r>
            <a:r>
              <a:rPr lang="en-US" sz="1400" dirty="0">
                <a:latin typeface="Courier New"/>
                <a:cs typeface="Courier New"/>
              </a:rPr>
              <a:t>sorted</a:t>
            </a:r>
          </a:p>
          <a:p>
            <a:pPr marL="0" indent="0">
              <a:spcBef>
                <a:spcPts val="0"/>
              </a:spcBef>
              <a:buNone/>
            </a:pPr>
            <a:r>
              <a:rPr lang="en-US" sz="1400" b="1" dirty="0" smtClean="0">
                <a:solidFill>
                  <a:srgbClr val="1466C5"/>
                </a:solidFill>
                <a:latin typeface="Courier New"/>
                <a:cs typeface="Courier New"/>
              </a:rPr>
              <a:t>end</a:t>
            </a:r>
            <a:endParaRPr lang="en-US" sz="1400" b="1" dirty="0">
              <a:solidFill>
                <a:srgbClr val="1466C5"/>
              </a:solidFill>
              <a:latin typeface="Courier New"/>
              <a:cs typeface="Courier New"/>
            </a:endParaRPr>
          </a:p>
        </p:txBody>
      </p:sp>
      <p:cxnSp>
        <p:nvCxnSpPr>
          <p:cNvPr id="5" name="Straight Arrow Connector 4"/>
          <p:cNvCxnSpPr/>
          <p:nvPr/>
        </p:nvCxnSpPr>
        <p:spPr>
          <a:xfrm flipH="1" flipV="1">
            <a:off x="5096827" y="3074925"/>
            <a:ext cx="1009450" cy="18357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106277" y="5012726"/>
            <a:ext cx="3005951" cy="1754327"/>
          </a:xfrm>
          <a:prstGeom prst="rect">
            <a:avLst/>
          </a:prstGeom>
          <a:solidFill>
            <a:schemeClr val="bg2"/>
          </a:solidFill>
        </p:spPr>
        <p:txBody>
          <a:bodyPr wrap="none" rtlCol="0">
            <a:spAutoFit/>
          </a:bodyPr>
          <a:lstStyle/>
          <a:p>
            <a:r>
              <a:rPr lang="en-US" dirty="0" smtClean="0"/>
              <a:t>Bind points need types,</a:t>
            </a:r>
          </a:p>
          <a:p>
            <a:r>
              <a:rPr lang="en-US" dirty="0"/>
              <a:t>b</a:t>
            </a:r>
            <a:r>
              <a:rPr lang="en-US" dirty="0" smtClean="0"/>
              <a:t>ut some inference on the</a:t>
            </a:r>
          </a:p>
          <a:p>
            <a:r>
              <a:rPr lang="en-US" dirty="0" smtClean="0"/>
              <a:t>inside of actions is allowed. </a:t>
            </a:r>
          </a:p>
          <a:p>
            <a:endParaRPr lang="en-US" dirty="0" smtClean="0"/>
          </a:p>
          <a:p>
            <a:r>
              <a:rPr lang="en-US" b="1" dirty="0" smtClean="0"/>
              <a:t>No one knows how much </a:t>
            </a:r>
            <a:endParaRPr lang="en-US" b="1" dirty="0"/>
          </a:p>
          <a:p>
            <a:r>
              <a:rPr lang="en-US" b="1" dirty="0"/>
              <a:t>i</a:t>
            </a:r>
            <a:r>
              <a:rPr lang="en-US" b="1" dirty="0" smtClean="0"/>
              <a:t>nference should be allowed</a:t>
            </a:r>
            <a:endParaRPr lang="en-US" dirty="0" smtClean="0"/>
          </a:p>
        </p:txBody>
      </p:sp>
      <p:cxnSp>
        <p:nvCxnSpPr>
          <p:cNvPr id="9" name="Straight Arrow Connector 8"/>
          <p:cNvCxnSpPr/>
          <p:nvPr/>
        </p:nvCxnSpPr>
        <p:spPr>
          <a:xfrm flipH="1" flipV="1">
            <a:off x="2573867" y="4546600"/>
            <a:ext cx="12700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73867" y="6037263"/>
            <a:ext cx="2967166" cy="646331"/>
          </a:xfrm>
          <a:prstGeom prst="rect">
            <a:avLst/>
          </a:prstGeom>
          <a:solidFill>
            <a:schemeClr val="bg2"/>
          </a:solidFill>
        </p:spPr>
        <p:txBody>
          <a:bodyPr wrap="none" rtlCol="0">
            <a:spAutoFit/>
          </a:bodyPr>
          <a:lstStyle/>
          <a:p>
            <a:r>
              <a:rPr lang="en-US" dirty="0" smtClean="0"/>
              <a:t>Use words/symbols</a:t>
            </a:r>
          </a:p>
          <a:p>
            <a:r>
              <a:rPr lang="en-US" dirty="0"/>
              <a:t>d</a:t>
            </a:r>
            <a:r>
              <a:rPr lang="en-US" dirty="0" smtClean="0"/>
              <a:t>erived from surveys/TAMs</a:t>
            </a:r>
            <a:endParaRPr lang="en-US" dirty="0"/>
          </a:p>
        </p:txBody>
      </p:sp>
      <p:cxnSp>
        <p:nvCxnSpPr>
          <p:cNvPr id="12" name="Straight Arrow Connector 11"/>
          <p:cNvCxnSpPr/>
          <p:nvPr/>
        </p:nvCxnSpPr>
        <p:spPr>
          <a:xfrm flipH="1">
            <a:off x="6654801" y="2556933"/>
            <a:ext cx="150097" cy="313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804898" y="2187601"/>
            <a:ext cx="2339102" cy="369332"/>
          </a:xfrm>
          <a:prstGeom prst="rect">
            <a:avLst/>
          </a:prstGeom>
          <a:solidFill>
            <a:schemeClr val="bg2"/>
          </a:solidFill>
        </p:spPr>
        <p:txBody>
          <a:bodyPr wrap="none" rtlCol="0">
            <a:spAutoFit/>
          </a:bodyPr>
          <a:lstStyle/>
          <a:p>
            <a:r>
              <a:rPr lang="en-US" dirty="0" smtClean="0"/>
              <a:t>Needs More Research</a:t>
            </a:r>
            <a:endParaRPr lang="en-US" dirty="0"/>
          </a:p>
        </p:txBody>
      </p:sp>
      <p:cxnSp>
        <p:nvCxnSpPr>
          <p:cNvPr id="16" name="Straight Arrow Connector 15"/>
          <p:cNvCxnSpPr>
            <a:stCxn id="10" idx="1"/>
          </p:cNvCxnSpPr>
          <p:nvPr/>
        </p:nvCxnSpPr>
        <p:spPr>
          <a:xfrm flipH="1" flipV="1">
            <a:off x="2159001" y="5638801"/>
            <a:ext cx="414866" cy="721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1"/>
          </p:cNvCxnSpPr>
          <p:nvPr/>
        </p:nvCxnSpPr>
        <p:spPr>
          <a:xfrm flipH="1" flipV="1">
            <a:off x="1168401" y="5825067"/>
            <a:ext cx="1405466" cy="535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 idx="2"/>
          </p:cNvCxnSpPr>
          <p:nvPr/>
        </p:nvCxnSpPr>
        <p:spPr>
          <a:xfrm flipH="1" flipV="1">
            <a:off x="3564467" y="3733800"/>
            <a:ext cx="1006740" cy="23034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091267" y="2556933"/>
            <a:ext cx="482600" cy="795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04334" y="2372267"/>
            <a:ext cx="5207708" cy="369332"/>
          </a:xfrm>
          <a:prstGeom prst="rect">
            <a:avLst/>
          </a:prstGeom>
          <a:solidFill>
            <a:schemeClr val="bg2"/>
          </a:solidFill>
        </p:spPr>
        <p:txBody>
          <a:bodyPr wrap="none" rtlCol="0">
            <a:spAutoFit/>
          </a:bodyPr>
          <a:lstStyle/>
          <a:p>
            <a:r>
              <a:rPr lang="en-US" dirty="0" smtClean="0"/>
              <a:t>Assignment </a:t>
            </a:r>
            <a:r>
              <a:rPr lang="en-US" b="1" dirty="0" smtClean="0"/>
              <a:t>not allowed</a:t>
            </a:r>
            <a:r>
              <a:rPr lang="en-US" dirty="0" smtClean="0"/>
              <a:t>. RCTs suggest this matters</a:t>
            </a:r>
            <a:endParaRPr lang="en-US" dirty="0"/>
          </a:p>
        </p:txBody>
      </p:sp>
      <p:cxnSp>
        <p:nvCxnSpPr>
          <p:cNvPr id="25" name="Straight Arrow Connector 24"/>
          <p:cNvCxnSpPr/>
          <p:nvPr/>
        </p:nvCxnSpPr>
        <p:spPr>
          <a:xfrm flipV="1">
            <a:off x="1075267" y="3074925"/>
            <a:ext cx="499533" cy="7435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3133" y="3926681"/>
            <a:ext cx="1481667" cy="923330"/>
          </a:xfrm>
          <a:prstGeom prst="rect">
            <a:avLst/>
          </a:prstGeom>
          <a:solidFill>
            <a:schemeClr val="bg2"/>
          </a:solidFill>
        </p:spPr>
        <p:txBody>
          <a:bodyPr wrap="square" rtlCol="0">
            <a:spAutoFit/>
          </a:bodyPr>
          <a:lstStyle/>
          <a:p>
            <a:r>
              <a:rPr lang="en-US" dirty="0" err="1" smtClean="0"/>
              <a:t>PascalCase</a:t>
            </a:r>
            <a:r>
              <a:rPr lang="en-US" dirty="0" smtClean="0"/>
              <a:t>, not</a:t>
            </a:r>
          </a:p>
          <a:p>
            <a:r>
              <a:rPr lang="en-US" dirty="0" err="1" smtClean="0"/>
              <a:t>Under_Score</a:t>
            </a:r>
            <a:endParaRPr lang="en-US" dirty="0"/>
          </a:p>
        </p:txBody>
      </p:sp>
      <p:cxnSp>
        <p:nvCxnSpPr>
          <p:cNvPr id="29" name="Straight Arrow Connector 28"/>
          <p:cNvCxnSpPr/>
          <p:nvPr/>
        </p:nvCxnSpPr>
        <p:spPr>
          <a:xfrm flipH="1" flipV="1">
            <a:off x="3843867" y="3225328"/>
            <a:ext cx="3492222" cy="309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337347" y="3534492"/>
            <a:ext cx="2831349" cy="923330"/>
          </a:xfrm>
          <a:prstGeom prst="rect">
            <a:avLst/>
          </a:prstGeom>
          <a:solidFill>
            <a:schemeClr val="bg2"/>
          </a:solidFill>
        </p:spPr>
        <p:txBody>
          <a:bodyPr wrap="none" rtlCol="0">
            <a:spAutoFit/>
          </a:bodyPr>
          <a:lstStyle/>
          <a:p>
            <a:r>
              <a:rPr lang="en-US" dirty="0" smtClean="0"/>
              <a:t>We allow limited Generics,</a:t>
            </a:r>
          </a:p>
          <a:p>
            <a:r>
              <a:rPr lang="en-US" dirty="0" smtClean="0"/>
              <a:t> guided by </a:t>
            </a:r>
            <a:r>
              <a:rPr lang="en-US" dirty="0" err="1" smtClean="0"/>
              <a:t>Hanenberg</a:t>
            </a:r>
            <a:r>
              <a:rPr lang="en-US" dirty="0" smtClean="0"/>
              <a:t> </a:t>
            </a:r>
          </a:p>
          <a:p>
            <a:r>
              <a:rPr lang="en-US" dirty="0" smtClean="0"/>
              <a:t>and </a:t>
            </a:r>
            <a:r>
              <a:rPr lang="en-US" dirty="0" err="1" smtClean="0"/>
              <a:t>Parnin’s</a:t>
            </a:r>
            <a:r>
              <a:rPr lang="en-US" dirty="0" smtClean="0"/>
              <a:t> research</a:t>
            </a:r>
          </a:p>
        </p:txBody>
      </p:sp>
      <p:sp>
        <p:nvSpPr>
          <p:cNvPr id="4" name="Slide Number Placeholder 3"/>
          <p:cNvSpPr>
            <a:spLocks noGrp="1"/>
          </p:cNvSpPr>
          <p:nvPr>
            <p:ph type="sldNum" sz="quarter" idx="12"/>
          </p:nvPr>
        </p:nvSpPr>
        <p:spPr/>
        <p:txBody>
          <a:bodyPr/>
          <a:lstStyle/>
          <a:p>
            <a:fld id="{832FE3C5-DE05-426E-BB7C-12DEB038E471}" type="slidenum">
              <a:rPr lang="en-US" smtClean="0"/>
              <a:t>36</a:t>
            </a:fld>
            <a:endParaRPr lang="en-US"/>
          </a:p>
        </p:txBody>
      </p:sp>
    </p:spTree>
    <p:extLst>
      <p:ext uri="{BB962C8B-B14F-4D97-AF65-F5344CB8AC3E}">
        <p14:creationId xmlns:p14="http://schemas.microsoft.com/office/powerpoint/2010/main" val="6231426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0664" y="2502525"/>
            <a:ext cx="3767328" cy="3899421"/>
          </a:xfrm>
        </p:spPr>
        <p:txBody>
          <a:bodyPr>
            <a:normAutofit/>
          </a:bodyPr>
          <a:lstStyle/>
          <a:p>
            <a:r>
              <a:rPr lang="en-US" dirty="0" smtClean="0"/>
              <a:t>Getting involved:</a:t>
            </a:r>
          </a:p>
          <a:p>
            <a:pPr lvl="1"/>
            <a:r>
              <a:rPr lang="en-US" dirty="0" smtClean="0"/>
              <a:t>Join the Quorum Mailing List</a:t>
            </a:r>
            <a:r>
              <a:rPr lang="en-US" dirty="0"/>
              <a:t>: </a:t>
            </a:r>
            <a:r>
              <a:rPr lang="en-US" dirty="0">
                <a:hlinkClick r:id="rId2"/>
              </a:rPr>
              <a:t>https://</a:t>
            </a:r>
            <a:r>
              <a:rPr lang="en-US" dirty="0" err="1">
                <a:hlinkClick r:id="rId2"/>
              </a:rPr>
              <a:t>groups.google.com</a:t>
            </a:r>
            <a:r>
              <a:rPr lang="en-US" dirty="0">
                <a:hlinkClick r:id="rId2"/>
              </a:rPr>
              <a:t>/forum/#!forum/quorum-language</a:t>
            </a:r>
            <a:endParaRPr lang="en-US" dirty="0" smtClean="0"/>
          </a:p>
          <a:p>
            <a:pPr lvl="1"/>
            <a:r>
              <a:rPr lang="en-US" dirty="0" smtClean="0"/>
              <a:t>Post on the Quorum Facebook </a:t>
            </a:r>
            <a:r>
              <a:rPr lang="en-US" dirty="0"/>
              <a:t>page: </a:t>
            </a:r>
            <a:r>
              <a:rPr lang="en-US" dirty="0" smtClean="0">
                <a:hlinkClick r:id="rId3"/>
              </a:rPr>
              <a:t>https:</a:t>
            </a:r>
            <a:r>
              <a:rPr lang="en-US" dirty="0">
                <a:hlinkClick r:id="rId3"/>
              </a:rPr>
              <a:t>//</a:t>
            </a:r>
            <a:r>
              <a:rPr lang="en-US" dirty="0" err="1">
                <a:hlinkClick r:id="rId3"/>
              </a:rPr>
              <a:t>www.facebook.com</a:t>
            </a:r>
            <a:r>
              <a:rPr lang="en-US" dirty="0">
                <a:hlinkClick r:id="rId3"/>
              </a:rPr>
              <a:t>/</a:t>
            </a:r>
            <a:r>
              <a:rPr lang="en-US" dirty="0" err="1">
                <a:hlinkClick r:id="rId3"/>
              </a:rPr>
              <a:t>quorumlanguage</a:t>
            </a:r>
            <a:endParaRPr lang="en-US" dirty="0" smtClean="0"/>
          </a:p>
          <a:p>
            <a:pPr lvl="1"/>
            <a:r>
              <a:rPr lang="en-US" dirty="0" smtClean="0"/>
              <a:t>Write a game and post it on </a:t>
            </a:r>
            <a:r>
              <a:rPr lang="en-US" dirty="0" err="1" smtClean="0"/>
              <a:t>Github</a:t>
            </a:r>
            <a:r>
              <a:rPr lang="en-US" dirty="0" smtClean="0"/>
              <a:t> or </a:t>
            </a:r>
            <a:r>
              <a:rPr lang="en-US" dirty="0" err="1" smtClean="0"/>
              <a:t>Bitbucket</a:t>
            </a:r>
            <a:endParaRPr lang="en-US" dirty="0" smtClean="0"/>
          </a:p>
          <a:p>
            <a:pPr lvl="1"/>
            <a:r>
              <a:rPr lang="en-US" dirty="0" smtClean="0"/>
              <a:t>Use Quorum for a computer science course</a:t>
            </a:r>
          </a:p>
          <a:p>
            <a:pPr lvl="1"/>
            <a:r>
              <a:rPr lang="en-US" dirty="0" smtClean="0"/>
              <a:t>Gather precise evidence and help improve language designs for everyone</a:t>
            </a:r>
          </a:p>
          <a:p>
            <a:r>
              <a:rPr lang="en-US" dirty="0" smtClean="0"/>
              <a:t>Please feel free to get in touch on build games, tell us what you think, or help us make things better!</a:t>
            </a:r>
          </a:p>
        </p:txBody>
      </p:sp>
      <p:pic>
        <p:nvPicPr>
          <p:cNvPr id="5" name="Picture 4" descr="This is a picture of the Quorum logo. It is a bunny, named Quincy, wearing some surprisingly hip sunglasses, which somehow magically stay attached to her face." title="The Quorum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71668" y="2765081"/>
            <a:ext cx="1642595" cy="1513330"/>
          </a:xfrm>
          <a:prstGeom prst="rect">
            <a:avLst/>
          </a:prstGeom>
        </p:spPr>
      </p:pic>
      <p:sp>
        <p:nvSpPr>
          <p:cNvPr id="6" name="TextBox 5"/>
          <p:cNvSpPr txBox="1"/>
          <p:nvPr/>
        </p:nvSpPr>
        <p:spPr>
          <a:xfrm>
            <a:off x="5470398" y="4694430"/>
            <a:ext cx="3151512" cy="1323439"/>
          </a:xfrm>
          <a:prstGeom prst="rect">
            <a:avLst/>
          </a:prstGeom>
          <a:noFill/>
        </p:spPr>
        <p:txBody>
          <a:bodyPr wrap="square" rtlCol="0">
            <a:spAutoFit/>
          </a:bodyPr>
          <a:lstStyle/>
          <a:p>
            <a:r>
              <a:rPr lang="en-US" sz="1600" i="1" dirty="0" smtClean="0"/>
              <a:t>If you are interested in language designs based on evidence, check out the Quorum project:</a:t>
            </a:r>
          </a:p>
          <a:p>
            <a:endParaRPr lang="en-US" sz="1600" i="1" dirty="0"/>
          </a:p>
          <a:p>
            <a:r>
              <a:rPr lang="en-US" sz="1600" i="1" dirty="0" smtClean="0">
                <a:hlinkClick r:id="rId5"/>
              </a:rPr>
              <a:t>www.quorumlanguage.com</a:t>
            </a:r>
            <a:endParaRPr lang="en-US" sz="1600" i="1" dirty="0" smtClean="0"/>
          </a:p>
        </p:txBody>
      </p:sp>
      <p:sp>
        <p:nvSpPr>
          <p:cNvPr id="4" name="Slide Number Placeholder 3"/>
          <p:cNvSpPr>
            <a:spLocks noGrp="1"/>
          </p:cNvSpPr>
          <p:nvPr>
            <p:ph type="sldNum" sz="quarter" idx="12"/>
          </p:nvPr>
        </p:nvSpPr>
        <p:spPr/>
        <p:txBody>
          <a:bodyPr/>
          <a:lstStyle/>
          <a:p>
            <a:fld id="{832FE3C5-DE05-426E-BB7C-12DEB038E471}" type="slidenum">
              <a:rPr lang="en-US" smtClean="0"/>
              <a:t>37</a:t>
            </a:fld>
            <a:endParaRPr lang="en-US"/>
          </a:p>
        </p:txBody>
      </p:sp>
    </p:spTree>
    <p:extLst>
      <p:ext uri="{BB962C8B-B14F-4D97-AF65-F5344CB8AC3E}">
        <p14:creationId xmlns:p14="http://schemas.microsoft.com/office/powerpoint/2010/main" val="3061789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6066" y="3105835"/>
            <a:ext cx="6591869" cy="646331"/>
          </a:xfrm>
          <a:prstGeom prst="rect">
            <a:avLst/>
          </a:prstGeom>
        </p:spPr>
        <p:txBody>
          <a:bodyPr vert="horz" wrap="square" lIns="91440" tIns="45720" rIns="91440" bIns="45720" rtlCol="0" anchor="b" anchorCtr="0">
            <a:spAutoFit/>
          </a:bodyPr>
          <a:lstStyle/>
          <a:p>
            <a:pPr marR="0" algn="ctr" defTabSz="457200" rtl="0" eaLnBrk="1" fontAlgn="auto" latinLnBrk="0" hangingPunct="1">
              <a:lnSpc>
                <a:spcPct val="90000"/>
              </a:lnSpc>
              <a:spcAft>
                <a:spcPts val="0"/>
              </a:spcAft>
              <a:buClrTx/>
              <a:buSzTx/>
              <a:buFont typeface="Arial"/>
              <a:buNone/>
              <a:tabLst/>
            </a:pPr>
            <a:r>
              <a:rPr kumimoji="0" lang="en-US" sz="4000" u="none" strike="noStrike" kern="1200" cap="none" spc="0" normalizeH="0" baseline="0" noProof="0" dirty="0" smtClean="0">
                <a:ln>
                  <a:noFill/>
                </a:ln>
                <a:effectLst/>
                <a:uLnTx/>
                <a:uFillTx/>
                <a:latin typeface="Whitney Book"/>
                <a:ea typeface="+mn-ea"/>
                <a:cs typeface="Whitney Book"/>
              </a:rPr>
              <a:t>Thank you for</a:t>
            </a:r>
            <a:r>
              <a:rPr kumimoji="0" lang="en-US" sz="4000" u="none" strike="noStrike" kern="1200" cap="none" spc="0" normalizeH="0" noProof="0" dirty="0" smtClean="0">
                <a:ln>
                  <a:noFill/>
                </a:ln>
                <a:effectLst/>
                <a:uLnTx/>
                <a:uFillTx/>
                <a:latin typeface="Whitney Book"/>
                <a:ea typeface="+mn-ea"/>
                <a:cs typeface="Whitney Book"/>
              </a:rPr>
              <a:t> Listening!</a:t>
            </a:r>
            <a:endParaRPr kumimoji="0" lang="en-US" sz="4000" u="none" strike="noStrike" kern="1200" cap="none" spc="0" normalizeH="0" baseline="0" noProof="0" dirty="0" smtClean="0">
              <a:ln>
                <a:noFill/>
              </a:ln>
              <a:effectLst/>
              <a:uLnTx/>
              <a:uFillTx/>
              <a:latin typeface="Whitney Book"/>
              <a:ea typeface="+mn-ea"/>
              <a:cs typeface="Whitney Book"/>
            </a:endParaRPr>
          </a:p>
        </p:txBody>
      </p:sp>
    </p:spTree>
    <p:extLst>
      <p:ext uri="{BB962C8B-B14F-4D97-AF65-F5344CB8AC3E}">
        <p14:creationId xmlns:p14="http://schemas.microsoft.com/office/powerpoint/2010/main" val="672810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STEM Career Outlook</a:t>
            </a:r>
          </a:p>
        </p:txBody>
      </p:sp>
      <p:pic>
        <p:nvPicPr>
          <p:cNvPr id="41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4638"/>
            <a:ext cx="9170988"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32FE3C5-DE05-426E-BB7C-12DEB038E471}" type="slidenum">
              <a:rPr lang="en-US" smtClean="0"/>
              <a:t>4</a:t>
            </a:fld>
            <a:endParaRPr lang="en-US"/>
          </a:p>
        </p:txBody>
      </p:sp>
    </p:spTree>
    <p:extLst>
      <p:ext uri="{BB962C8B-B14F-4D97-AF65-F5344CB8AC3E}">
        <p14:creationId xmlns:p14="http://schemas.microsoft.com/office/powerpoint/2010/main" val="3097118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altLang="en-US" smtClean="0"/>
              <a:t>Major Efforts</a:t>
            </a:r>
          </a:p>
        </p:txBody>
      </p:sp>
      <p:sp>
        <p:nvSpPr>
          <p:cNvPr id="5" name="Content Placeholder 4"/>
          <p:cNvSpPr>
            <a:spLocks noGrp="1"/>
          </p:cNvSpPr>
          <p:nvPr>
            <p:ph idx="1"/>
          </p:nvPr>
        </p:nvSpPr>
        <p:spPr>
          <a:xfrm>
            <a:off x="210386" y="2719487"/>
            <a:ext cx="7662864" cy="3267169"/>
          </a:xfrm>
        </p:spPr>
        <p:txBody>
          <a:bodyPr>
            <a:normAutofit fontScale="85000" lnSpcReduction="20000"/>
          </a:bodyPr>
          <a:lstStyle/>
          <a:p>
            <a:pPr>
              <a:defRPr/>
            </a:pPr>
            <a:r>
              <a:rPr lang="en-US" dirty="0" smtClean="0"/>
              <a:t>Exploring Computer Science</a:t>
            </a:r>
          </a:p>
          <a:p>
            <a:pPr marL="0" indent="0">
              <a:buNone/>
              <a:defRPr/>
            </a:pPr>
            <a:endParaRPr lang="en-US" dirty="0" smtClean="0"/>
          </a:p>
          <a:p>
            <a:pPr>
              <a:defRPr/>
            </a:pPr>
            <a:r>
              <a:rPr lang="en-US" dirty="0" smtClean="0"/>
              <a:t>AP Computer Science Principles</a:t>
            </a:r>
          </a:p>
          <a:p>
            <a:pPr marL="0" indent="0">
              <a:buFont typeface="Arial" panose="020B0604020202020204" pitchFamily="34" charset="0"/>
              <a:buNone/>
              <a:defRPr/>
            </a:pPr>
            <a:endParaRPr lang="en-US" dirty="0" smtClean="0"/>
          </a:p>
          <a:p>
            <a:pPr>
              <a:defRPr/>
            </a:pPr>
            <a:r>
              <a:rPr lang="en-US" dirty="0" smtClean="0"/>
              <a:t>AP Computer Science A</a:t>
            </a:r>
          </a:p>
          <a:p>
            <a:pPr>
              <a:defRPr/>
            </a:pPr>
            <a:endParaRPr lang="en-US" dirty="0"/>
          </a:p>
          <a:p>
            <a:pPr>
              <a:defRPr/>
            </a:pPr>
            <a:r>
              <a:rPr lang="en-US" dirty="0" smtClean="0"/>
              <a:t>Bootstrap</a:t>
            </a:r>
          </a:p>
          <a:p>
            <a:pPr>
              <a:defRPr/>
            </a:pPr>
            <a:endParaRPr lang="en-US" dirty="0"/>
          </a:p>
          <a:p>
            <a:pPr>
              <a:defRPr/>
            </a:pPr>
            <a:endParaRPr lang="en-US" dirty="0"/>
          </a:p>
        </p:txBody>
      </p:sp>
      <p:pic>
        <p:nvPicPr>
          <p:cNvPr id="101378" name="Picture 2" title="EC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410" y="2452329"/>
            <a:ext cx="27717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79" name="Picture 3" title="CS Principl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66480"/>
            <a:ext cx="1981200" cy="74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4" name="Picture 8" title="bootstrap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5278687"/>
            <a:ext cx="120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6" name="Picture 10" title="College boar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332517"/>
            <a:ext cx="19812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32FE3C5-DE05-426E-BB7C-12DEB038E471}" type="slidenum">
              <a:rPr lang="en-US" smtClean="0"/>
              <a:t>5</a:t>
            </a:fld>
            <a:endParaRPr lang="en-US"/>
          </a:p>
        </p:txBody>
      </p:sp>
    </p:spTree>
    <p:extLst>
      <p:ext uri="{BB962C8B-B14F-4D97-AF65-F5344CB8AC3E}">
        <p14:creationId xmlns:p14="http://schemas.microsoft.com/office/powerpoint/2010/main" val="376481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Major Organizations</a:t>
            </a:r>
          </a:p>
        </p:txBody>
      </p:sp>
      <p:sp>
        <p:nvSpPr>
          <p:cNvPr id="3" name="Content Placeholder 2"/>
          <p:cNvSpPr>
            <a:spLocks noGrp="1"/>
          </p:cNvSpPr>
          <p:nvPr>
            <p:ph idx="1"/>
          </p:nvPr>
        </p:nvSpPr>
        <p:spPr/>
        <p:txBody>
          <a:bodyPr>
            <a:normAutofit fontScale="85000" lnSpcReduction="20000"/>
          </a:bodyPr>
          <a:lstStyle/>
          <a:p>
            <a:pPr>
              <a:defRPr/>
            </a:pPr>
            <a:r>
              <a:rPr lang="en-US" dirty="0" smtClean="0"/>
              <a:t>National Science Foundation</a:t>
            </a:r>
          </a:p>
          <a:p>
            <a:pPr>
              <a:defRPr/>
            </a:pPr>
            <a:endParaRPr lang="en-US" dirty="0"/>
          </a:p>
          <a:p>
            <a:pPr>
              <a:defRPr/>
            </a:pPr>
            <a:r>
              <a:rPr lang="en-US" dirty="0" smtClean="0"/>
              <a:t>Code.org</a:t>
            </a:r>
          </a:p>
          <a:p>
            <a:pPr>
              <a:defRPr/>
            </a:pPr>
            <a:endParaRPr lang="en-US" dirty="0" smtClean="0"/>
          </a:p>
          <a:p>
            <a:pPr>
              <a:defRPr/>
            </a:pPr>
            <a:r>
              <a:rPr lang="en-US" dirty="0" smtClean="0"/>
              <a:t>Computer Science Teachers Association</a:t>
            </a:r>
          </a:p>
          <a:p>
            <a:pPr>
              <a:defRPr/>
            </a:pPr>
            <a:endParaRPr lang="en-US" dirty="0"/>
          </a:p>
          <a:p>
            <a:pPr>
              <a:defRPr/>
            </a:pPr>
            <a:r>
              <a:rPr lang="en-US" dirty="0" smtClean="0"/>
              <a:t>K-12 Computer Science Framework</a:t>
            </a:r>
          </a:p>
          <a:p>
            <a:pPr marL="0" indent="0">
              <a:buFont typeface="Arial" panose="020B0604020202020204" pitchFamily="34" charset="0"/>
              <a:buNone/>
              <a:defRPr/>
            </a:pPr>
            <a:endParaRPr lang="en-US" dirty="0" smtClean="0"/>
          </a:p>
          <a:p>
            <a:pPr marL="0" indent="0">
              <a:buFont typeface="Arial" panose="020B0604020202020204" pitchFamily="34" charset="0"/>
              <a:buNone/>
              <a:defRPr/>
            </a:pPr>
            <a:endParaRPr lang="en-US" dirty="0" smtClean="0"/>
          </a:p>
          <a:p>
            <a:pPr>
              <a:defRPr/>
            </a:pPr>
            <a:endParaRPr lang="en-US" dirty="0" smtClean="0"/>
          </a:p>
          <a:p>
            <a:pPr>
              <a:defRPr/>
            </a:pPr>
            <a:endParaRPr lang="en-US" dirty="0"/>
          </a:p>
        </p:txBody>
      </p:sp>
      <p:pic>
        <p:nvPicPr>
          <p:cNvPr id="5" name="Picture 4" title="Code.or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062" y="3418409"/>
            <a:ext cx="1916113"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title="Computer Science Teachers Associat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657" y="4037759"/>
            <a:ext cx="1720850" cy="73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title="NSF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7" y="2559102"/>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3" title="K12 Computer science framework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826" y="5176682"/>
            <a:ext cx="13065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32FE3C5-DE05-426E-BB7C-12DEB038E471}" type="slidenum">
              <a:rPr lang="en-US" smtClean="0"/>
              <a:t>6</a:t>
            </a:fld>
            <a:endParaRPr lang="en-US"/>
          </a:p>
        </p:txBody>
      </p:sp>
    </p:spTree>
    <p:extLst>
      <p:ext uri="{BB962C8B-B14F-4D97-AF65-F5344CB8AC3E}">
        <p14:creationId xmlns:p14="http://schemas.microsoft.com/office/powerpoint/2010/main" val="4060294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382000" cy="1143000"/>
          </a:xfrm>
        </p:spPr>
        <p:txBody>
          <a:bodyPr/>
          <a:lstStyle/>
          <a:p>
            <a:r>
              <a:rPr lang="en-US" altLang="en-US" smtClean="0"/>
              <a:t>CSforAll Consortium (220 Members)</a:t>
            </a:r>
          </a:p>
        </p:txBody>
      </p:sp>
      <p:sp>
        <p:nvSpPr>
          <p:cNvPr id="3" name="Content Placeholder 2"/>
          <p:cNvSpPr>
            <a:spLocks noGrp="1"/>
          </p:cNvSpPr>
          <p:nvPr>
            <p:ph idx="1"/>
          </p:nvPr>
        </p:nvSpPr>
        <p:spPr/>
        <p:txBody>
          <a:bodyPr>
            <a:normAutofit/>
          </a:bodyPr>
          <a:lstStyle/>
          <a:p>
            <a:endParaRPr lang="en-US" altLang="en-US" smtClean="0"/>
          </a:p>
          <a:p>
            <a:endParaRPr lang="en-US" altLang="en-US" smtClean="0"/>
          </a:p>
          <a:p>
            <a:r>
              <a:rPr lang="en-US" altLang="en-US" smtClean="0"/>
              <a:t>AccessCSforAll</a:t>
            </a:r>
          </a:p>
          <a:p>
            <a:endParaRPr lang="en-US" altLang="en-US" smtClean="0"/>
          </a:p>
          <a:p>
            <a:r>
              <a:rPr lang="en-US" altLang="en-US" smtClean="0"/>
              <a:t>Bringing AP CSP to Students with Learning Differences</a:t>
            </a:r>
          </a:p>
          <a:p>
            <a:endParaRPr lang="en-US" altLang="en-US" smtClean="0"/>
          </a:p>
          <a:p>
            <a:r>
              <a:rPr lang="en-US" altLang="en-US" smtClean="0"/>
              <a:t>Deaf Kids Code</a:t>
            </a:r>
          </a:p>
          <a:p>
            <a:endParaRPr lang="en-US" altLang="en-US" smtClean="0"/>
          </a:p>
          <a:p>
            <a:endParaRPr lang="en-US" altLang="en-US" smtClean="0"/>
          </a:p>
        </p:txBody>
      </p:sp>
      <p:pic>
        <p:nvPicPr>
          <p:cNvPr id="5" name="Picture 2" title="Access CS for al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2012" y="2839244"/>
            <a:ext cx="3101975"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2" name="Picture 2" title="Wolcott schoo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4294187"/>
            <a:ext cx="1400175" cy="105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5" name="AutoShape 4" descr="CS for All - Consortium"/>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7176" name="AutoShape 7" descr="CS for All - Consortium"/>
          <p:cNvSpPr>
            <a:spLocks noChangeAspect="1" noChangeArrowheads="1"/>
          </p:cNvSpPr>
          <p:nvPr/>
        </p:nvSpPr>
        <p:spPr bwMode="auto">
          <a:xfrm>
            <a:off x="307975"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pic>
        <p:nvPicPr>
          <p:cNvPr id="7177" name="Picture 8" title="CS for al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43000"/>
            <a:ext cx="31813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10000" y="1143000"/>
            <a:ext cx="114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409" name="Picture 9" title="deaf kids cod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674" y="5450011"/>
            <a:ext cx="2066925" cy="124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title="Outlier logo"/>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6225" y="4456113"/>
            <a:ext cx="13906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32FE3C5-DE05-426E-BB7C-12DEB038E471}" type="slidenum">
              <a:rPr lang="en-US" smtClean="0"/>
              <a:t>7</a:t>
            </a:fld>
            <a:endParaRPr lang="en-US"/>
          </a:p>
        </p:txBody>
      </p:sp>
    </p:spTree>
    <p:extLst>
      <p:ext uri="{BB962C8B-B14F-4D97-AF65-F5344CB8AC3E}">
        <p14:creationId xmlns:p14="http://schemas.microsoft.com/office/powerpoint/2010/main" val="526957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ubTitle" idx="4294967295"/>
          </p:nvPr>
        </p:nvSpPr>
        <p:spPr>
          <a:xfrm>
            <a:off x="2514600" y="3581400"/>
            <a:ext cx="6629400" cy="1143000"/>
          </a:xfrm>
        </p:spPr>
        <p:txBody>
          <a:bodyPr/>
          <a:lstStyle/>
          <a:p>
            <a:pPr eaLnBrk="1" hangingPunct="1"/>
            <a:endParaRPr lang="en-US" altLang="en-US" smtClean="0"/>
          </a:p>
          <a:p>
            <a:pPr eaLnBrk="1" hangingPunct="1"/>
            <a:endParaRPr lang="en-US" altLang="en-US" smtClean="0"/>
          </a:p>
        </p:txBody>
      </p:sp>
      <p:sp>
        <p:nvSpPr>
          <p:cNvPr id="819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latin typeface="Tahoma" panose="020B0604030504040204" pitchFamily="34" charset="0"/>
                <a:ea typeface="ヒラギノ角ゴ Pro W3"/>
                <a:cs typeface="ヒラギノ角ゴ Pro W3"/>
              </a:rPr>
              <a:t>0</a:t>
            </a:r>
          </a:p>
        </p:txBody>
      </p:sp>
      <p:sp>
        <p:nvSpPr>
          <p:cNvPr id="8196" name="Rectangle 5"/>
          <p:cNvSpPr>
            <a:spLocks noChangeArrowheads="1"/>
          </p:cNvSpPr>
          <p:nvPr/>
        </p:nvSpPr>
        <p:spPr bwMode="auto">
          <a:xfrm>
            <a:off x="4419600" y="1676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a typeface="ヒラギノ角ゴ Pro W3"/>
              <a:cs typeface="ヒラギノ角ゴ Pro W3"/>
            </a:endParaRPr>
          </a:p>
        </p:txBody>
      </p:sp>
      <p:sp>
        <p:nvSpPr>
          <p:cNvPr id="8197" name="Rectangle 6"/>
          <p:cNvSpPr>
            <a:spLocks noChangeArrowheads="1"/>
          </p:cNvSpPr>
          <p:nvPr/>
        </p:nvSpPr>
        <p:spPr bwMode="auto">
          <a:xfrm>
            <a:off x="4419600" y="1447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a typeface="ヒラギノ角ゴ Pro W3"/>
              <a:cs typeface="ヒラギノ角ゴ Pro W3"/>
            </a:endParaRPr>
          </a:p>
        </p:txBody>
      </p:sp>
      <p:sp>
        <p:nvSpPr>
          <p:cNvPr id="8198" name="TextBox 3"/>
          <p:cNvSpPr txBox="1">
            <a:spLocks noChangeArrowheads="1"/>
          </p:cNvSpPr>
          <p:nvPr/>
        </p:nvSpPr>
        <p:spPr bwMode="auto">
          <a:xfrm>
            <a:off x="1676400" y="3429000"/>
            <a:ext cx="5792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Arial" panose="020B0604020202020204" pitchFamily="34" charset="0"/>
                <a:ea typeface="ヒラギノ角ゴ Pro W3"/>
                <a:cs typeface="ヒラギノ角ゴ Pro W3"/>
              </a:rPr>
              <a:t>Richard E. Ladner, PI</a:t>
            </a:r>
          </a:p>
          <a:p>
            <a:pPr>
              <a:spcBef>
                <a:spcPct val="0"/>
              </a:spcBef>
              <a:buFontTx/>
              <a:buNone/>
            </a:pPr>
            <a:r>
              <a:rPr lang="en-US" altLang="en-US" sz="2400" b="1">
                <a:latin typeface="Arial" panose="020B0604020202020204" pitchFamily="34" charset="0"/>
                <a:ea typeface="ヒラギノ角ゴ Pro W3"/>
                <a:cs typeface="ヒラギノ角ゴ Pro W3"/>
              </a:rPr>
              <a:t>Andreas Stefik, PI</a:t>
            </a:r>
          </a:p>
          <a:p>
            <a:pPr>
              <a:spcBef>
                <a:spcPct val="0"/>
              </a:spcBef>
              <a:buFontTx/>
              <a:buNone/>
            </a:pPr>
            <a:r>
              <a:rPr lang="en-US" altLang="en-US" sz="2400" b="1">
                <a:latin typeface="Arial" panose="020B0604020202020204" pitchFamily="34" charset="0"/>
                <a:ea typeface="ヒラギノ角ゴ Pro W3"/>
                <a:cs typeface="ヒラギノ角ゴ Pro W3"/>
              </a:rPr>
              <a:t>Sheryl Burgstahler, Co-PI and Director</a:t>
            </a:r>
          </a:p>
        </p:txBody>
      </p:sp>
      <p:pic>
        <p:nvPicPr>
          <p:cNvPr id="8199" name="Picture 12" title="University of Washingt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325" y="5078413"/>
            <a:ext cx="1847850" cy="12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2" title="University of Nevada Las Vega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5105400"/>
            <a:ext cx="385286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7162800" y="2790825"/>
            <a:ext cx="1838325" cy="400050"/>
          </a:xfrm>
          <a:prstGeom prst="rect">
            <a:avLst/>
          </a:prstGeom>
          <a:noFill/>
        </p:spPr>
        <p:txBody>
          <a:bodyPr wrap="none">
            <a:spAutoFit/>
          </a:bodyPr>
          <a:lstStyle/>
          <a:p>
            <a:pPr>
              <a:defRPr/>
            </a:pPr>
            <a:r>
              <a:rPr lang="en-US" dirty="0">
                <a:solidFill>
                  <a:schemeClr val="bg1"/>
                </a:solidFill>
                <a:latin typeface="+mn-lt"/>
                <a:cs typeface="Arial" charset="0"/>
              </a:rPr>
              <a:t>Founded 2014</a:t>
            </a:r>
          </a:p>
        </p:txBody>
      </p:sp>
      <p:pic>
        <p:nvPicPr>
          <p:cNvPr id="8202" name="Picture 4" title="NSF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2424113"/>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TextBox 2"/>
          <p:cNvSpPr txBox="1">
            <a:spLocks noChangeArrowheads="1"/>
          </p:cNvSpPr>
          <p:nvPr/>
        </p:nvSpPr>
        <p:spPr bwMode="auto">
          <a:xfrm>
            <a:off x="7300913" y="3228975"/>
            <a:ext cx="167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r>
              <a:rPr lang="en-US" altLang="en-US" dirty="0" smtClean="0">
                <a:latin typeface="+mn-lt"/>
                <a:cs typeface="Arial" charset="0"/>
              </a:rPr>
              <a:t>Founded 2014</a:t>
            </a:r>
          </a:p>
        </p:txBody>
      </p:sp>
      <p:pic>
        <p:nvPicPr>
          <p:cNvPr id="820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375" y="525463"/>
            <a:ext cx="7086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32FE3C5-DE05-426E-BB7C-12DEB038E471}" type="slidenum">
              <a:rPr lang="en-US" smtClean="0"/>
              <a:t>8</a:t>
            </a:fld>
            <a:endParaRPr lang="en-US"/>
          </a:p>
        </p:txBody>
      </p:sp>
    </p:spTree>
    <p:custDataLst>
      <p:tags r:id="rId1"/>
    </p:custDataLst>
    <p:extLst>
      <p:ext uri="{BB962C8B-B14F-4D97-AF65-F5344CB8AC3E}">
        <p14:creationId xmlns:p14="http://schemas.microsoft.com/office/powerpoint/2010/main" val="1352819664"/>
      </p:ext>
    </p:extLst>
  </p:cSld>
  <p:clrMapOvr>
    <a:masterClrMapping/>
  </p:clrMapOvr>
  <p:transition advTm="3087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altLang="en-US" smtClean="0"/>
              <a:t>AccessCSforAll Goal</a:t>
            </a:r>
          </a:p>
        </p:txBody>
      </p:sp>
      <p:sp>
        <p:nvSpPr>
          <p:cNvPr id="3" name="Content Placeholder 2"/>
          <p:cNvSpPr>
            <a:spLocks noGrp="1"/>
          </p:cNvSpPr>
          <p:nvPr>
            <p:ph idx="1"/>
          </p:nvPr>
        </p:nvSpPr>
        <p:spPr>
          <a:xfrm>
            <a:off x="68179" y="2497159"/>
            <a:ext cx="9312442" cy="3267169"/>
          </a:xfrm>
        </p:spPr>
        <p:txBody>
          <a:bodyPr>
            <a:normAutofit/>
          </a:bodyPr>
          <a:lstStyle/>
          <a:p>
            <a:pPr marL="0" indent="0">
              <a:buFont typeface="Arial" panose="020B0604020202020204" pitchFamily="34" charset="0"/>
              <a:buNone/>
            </a:pPr>
            <a:r>
              <a:rPr lang="en-US" altLang="en-US" sz="3200" dirty="0" smtClean="0"/>
              <a:t>Increase the participation and success of students with disabilities in K-12 Computer Science</a:t>
            </a:r>
          </a:p>
        </p:txBody>
      </p:sp>
      <p:pic>
        <p:nvPicPr>
          <p:cNvPr id="104450" name="Picture 2" descr="This photograph shows a female student sitting at a desk smiling at the camera. " title="This is a photograph of a young studen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66800" y="3810000"/>
            <a:ext cx="3286125" cy="26289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1" name="Picture 3" descr="A female student wearing a sweatshirt with ASL spelled out in American Sign Language is sitting in front of a laptop working. " title="This is a photograph of a student at a 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3455988" cy="29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32FE3C5-DE05-426E-BB7C-12DEB038E471}" type="slidenum">
              <a:rPr lang="en-US" smtClean="0"/>
              <a:t>9</a:t>
            </a:fld>
            <a:endParaRPr lang="en-US"/>
          </a:p>
        </p:txBody>
      </p:sp>
    </p:spTree>
    <p:custDataLst>
      <p:tags r:id="rId1"/>
    </p:custDataLst>
    <p:extLst>
      <p:ext uri="{BB962C8B-B14F-4D97-AF65-F5344CB8AC3E}">
        <p14:creationId xmlns:p14="http://schemas.microsoft.com/office/powerpoint/2010/main" val="3092297194"/>
      </p:ext>
    </p:extLst>
  </p:cSld>
  <p:clrMapOvr>
    <a:masterClrMapping/>
  </p:clrMapOvr>
  <p:transition spd="slow" advTm="30766"/>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IMING" val="|5.1|6.2|1.6|1.5"/>
</p:tagLst>
</file>

<file path=ppt/tags/tag3.xml><?xml version="1.0" encoding="utf-8"?>
<p:tagLst xmlns:a="http://schemas.openxmlformats.org/drawingml/2006/main" xmlns:r="http://schemas.openxmlformats.org/officeDocument/2006/relationships" xmlns:p="http://schemas.openxmlformats.org/presentationml/2006/main">
  <p:tag name="TIMING" val="|2.3|2.3"/>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00">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00" id="{72880904-2045-4067-8DC3-63E14A53B662}" vid="{DC0F4B7F-0782-4B32-9964-5E904A75A76B}"/>
    </a:ext>
  </a:extLst>
</a:theme>
</file>

<file path=ppt/theme/theme2.xml><?xml version="1.0" encoding="utf-8"?>
<a:theme xmlns:a="http://schemas.openxmlformats.org/drawingml/2006/main" name="1_Theme100">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00" id="{72880904-2045-4067-8DC3-63E14A53B662}" vid="{DC0F4B7F-0782-4B32-9964-5E904A75A76B}"/>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netech">
  <a:themeElements>
    <a:clrScheme name="Custom 357">
      <a:dk1>
        <a:sysClr val="windowText" lastClr="000000"/>
      </a:dk1>
      <a:lt1>
        <a:sysClr val="window" lastClr="FFFFFF"/>
      </a:lt1>
      <a:dk2>
        <a:srgbClr val="002251"/>
      </a:dk2>
      <a:lt2>
        <a:srgbClr val="AFB1B4"/>
      </a:lt2>
      <a:accent1>
        <a:srgbClr val="CD3D17"/>
      </a:accent1>
      <a:accent2>
        <a:srgbClr val="FA8512"/>
      </a:accent2>
      <a:accent3>
        <a:srgbClr val="C1D82F"/>
      </a:accent3>
      <a:accent4>
        <a:srgbClr val="55C1DC"/>
      </a:accent4>
      <a:accent5>
        <a:srgbClr val="FFB819"/>
      </a:accent5>
      <a:accent6>
        <a:srgbClr val="695743"/>
      </a:accent6>
      <a:hlink>
        <a:srgbClr val="818E98"/>
      </a:hlink>
      <a:folHlink>
        <a:srgbClr val="EAE2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B819"/>
        </a:solidFill>
        <a:ln>
          <a:noFill/>
        </a:ln>
        <a:effectLst/>
      </a:spPr>
      <a:bodyPr rtlCol="0" anchor="ctr"/>
      <a:lstStyle>
        <a:defPPr algn="ctr">
          <a:defRPr dirty="0" smtClean="0">
            <a:latin typeface="Whitney Bold"/>
            <a:cs typeface="Whitney Bol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b" anchorCtr="0">
        <a:spAutoFit/>
      </a:bodyPr>
      <a:lstStyle>
        <a:defPPr marR="0" algn="l" defTabSz="457200" rtl="0" eaLnBrk="1" fontAlgn="auto" latinLnBrk="0" hangingPunct="1">
          <a:lnSpc>
            <a:spcPct val="90000"/>
          </a:lnSpc>
          <a:spcAft>
            <a:spcPts val="0"/>
          </a:spcAft>
          <a:buClrTx/>
          <a:buSzTx/>
          <a:buFont typeface="Arial"/>
          <a:buNone/>
          <a:tabLst/>
          <a:defRPr kumimoji="0" sz="2800" u="none" strike="noStrike" kern="1200" cap="none" spc="0" normalizeH="0" baseline="0" noProof="0" dirty="0" smtClean="0">
            <a:ln>
              <a:noFill/>
            </a:ln>
            <a:effectLst/>
            <a:uLnTx/>
            <a:uFillTx/>
            <a:latin typeface="Whitney Book"/>
            <a:ea typeface="+mn-ea"/>
            <a:cs typeface="Whitney Book"/>
          </a:defRPr>
        </a:defPPr>
      </a:lstStyle>
    </a:txDef>
  </a:objectDefaults>
  <a:extraClrSchemeLst/>
  <a:extLst>
    <a:ext uri="{05A4C25C-085E-4340-85A3-A5531E510DB2}">
      <thm15:themeFamily xmlns:thm15="http://schemas.microsoft.com/office/thememl/2012/main" name="benetech" id="{C4039F33-43F4-42B4-9EB1-54FC04513D11}" vid="{6F997489-2104-4665-A2DC-A3007FBCD43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TotalTime>
  <Words>2564</Words>
  <Application>Microsoft Office PowerPoint</Application>
  <PresentationFormat>On-screen Show (4:3)</PresentationFormat>
  <Paragraphs>348</Paragraphs>
  <Slides>38</Slides>
  <Notes>5</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38</vt:i4>
      </vt:variant>
    </vt:vector>
  </HeadingPairs>
  <TitlesOfParts>
    <vt:vector size="60" baseType="lpstr">
      <vt:lpstr>MS PGothic</vt:lpstr>
      <vt:lpstr>Andale Mono</vt:lpstr>
      <vt:lpstr>Arial</vt:lpstr>
      <vt:lpstr>Bauhaus 93</vt:lpstr>
      <vt:lpstr>Calibri</vt:lpstr>
      <vt:lpstr>Calibri Light</vt:lpstr>
      <vt:lpstr>Calisto MT</vt:lpstr>
      <vt:lpstr>Courier New</vt:lpstr>
      <vt:lpstr>Lucida Grande</vt:lpstr>
      <vt:lpstr>Tahoma</vt:lpstr>
      <vt:lpstr>Times New Roman</vt:lpstr>
      <vt:lpstr>Whitney Bold</vt:lpstr>
      <vt:lpstr>Whitney Book</vt:lpstr>
      <vt:lpstr>Whitney Medium</vt:lpstr>
      <vt:lpstr>Whitney Semibold</vt:lpstr>
      <vt:lpstr>Wingdings</vt:lpstr>
      <vt:lpstr>Zapf Dingbats</vt:lpstr>
      <vt:lpstr>ヒラギノ角ゴ Pro W3</vt:lpstr>
      <vt:lpstr>Theme100</vt:lpstr>
      <vt:lpstr>1_Theme100</vt:lpstr>
      <vt:lpstr>Office Theme</vt:lpstr>
      <vt:lpstr>benetech</vt:lpstr>
      <vt:lpstr> Computer Science for All Through Inclusive Design  </vt:lpstr>
      <vt:lpstr>Today’s Presenters</vt:lpstr>
      <vt:lpstr>Computer Science For All Initiative</vt:lpstr>
      <vt:lpstr>STEM Career Outlook</vt:lpstr>
      <vt:lpstr>Major Efforts</vt:lpstr>
      <vt:lpstr>Major Organizations</vt:lpstr>
      <vt:lpstr>CSforAll Consortium (220 Members)</vt:lpstr>
      <vt:lpstr>PowerPoint Presentation</vt:lpstr>
      <vt:lpstr>AccessCSforAll Goal</vt:lpstr>
      <vt:lpstr>AccessCSforAll Strategies</vt:lpstr>
      <vt:lpstr>Things to Consider When Thinking About Programming and Accessibility</vt:lpstr>
      <vt:lpstr>Existing Solutions for Different User Groups</vt:lpstr>
      <vt:lpstr>Problems with Existing Accessible Solutions</vt:lpstr>
      <vt:lpstr>Problems with Current Inaccessible Solutions</vt:lpstr>
      <vt:lpstr>Problems with Current Inaccessible Solutions</vt:lpstr>
      <vt:lpstr>How We Can Make Things Better</vt:lpstr>
      <vt:lpstr>Why Does This Matter?</vt:lpstr>
      <vt:lpstr>Quorum Started in 2009 as a Language for the Blind</vt:lpstr>
      <vt:lpstr>Quorum and all supporting materials are free for all</vt:lpstr>
      <vt:lpstr>Experience Programming in Quorum (EPIQ) Appeared</vt:lpstr>
      <vt:lpstr>What does Quorum Support in Practice?</vt:lpstr>
      <vt:lpstr>In Quorum, we try to make hard things easier</vt:lpstr>
      <vt:lpstr>Loading and Using Sounds in OpenAL/C++ is Hard</vt:lpstr>
      <vt:lpstr>Quorum does the same thing, but removes complexity where possible</vt:lpstr>
      <vt:lpstr>We use the Scientific Method for Improving Usability</vt:lpstr>
      <vt:lpstr>A Quick Primer on the History of Evidence Gathering on Humans</vt:lpstr>
      <vt:lpstr>Human Factors Experiments Detect Quackery and Fraud*</vt:lpstr>
      <vt:lpstr>The Nuremburg salt test of 1835 Evaluated “Homeopathy”</vt:lpstr>
      <vt:lpstr>Bradford-Hill’s Precision and Coherence were Seminal</vt:lpstr>
      <vt:lpstr>Key Observation:</vt:lpstr>
      <vt:lpstr>There was (nearly) no evidence – language designers were using anecdotes</vt:lpstr>
      <vt:lpstr>So we* created Evidence-Oriented Programming</vt:lpstr>
      <vt:lpstr>Let’s discuss how we choose our syntax/semantics</vt:lpstr>
      <vt:lpstr>Knowing the history, we sometimes use Sham Treatments</vt:lpstr>
      <vt:lpstr>Token Accuracy Maps Provide Clues about Syntax Design*</vt:lpstr>
      <vt:lpstr>Let’s look at an “action” in Quorum</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Amaya Webster</dc:creator>
  <cp:lastModifiedBy>Amaya Webster</cp:lastModifiedBy>
  <cp:revision>12</cp:revision>
  <dcterms:created xsi:type="dcterms:W3CDTF">2017-03-28T16:52:07Z</dcterms:created>
  <dcterms:modified xsi:type="dcterms:W3CDTF">2017-03-29T18:58:12Z</dcterms:modified>
</cp:coreProperties>
</file>